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58" r:id="rId3"/>
    <p:sldId id="259" r:id="rId4"/>
    <p:sldId id="260" r:id="rId5"/>
    <p:sldId id="272" r:id="rId6"/>
    <p:sldId id="270" r:id="rId7"/>
    <p:sldId id="271" r:id="rId8"/>
    <p:sldId id="261" r:id="rId9"/>
    <p:sldId id="262" r:id="rId10"/>
    <p:sldId id="263" r:id="rId11"/>
    <p:sldId id="264" r:id="rId12"/>
    <p:sldId id="265" r:id="rId13"/>
    <p:sldId id="266" r:id="rId14"/>
    <p:sldId id="267" r:id="rId15"/>
    <p:sldId id="268"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1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80B87B-61EA-45AA-8E8D-63C6CFDC388F}" type="datetimeFigureOut">
              <a:rPr lang="en-US" smtClean="0"/>
              <a:pPr/>
              <a:t>10/6/2017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7060FC-99BD-4884-B9B7-07716DED7AA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4FE518C6-1F69-4F69-8ECF-8A79838B4F5A}" type="slidenum">
              <a:rPr lang="ar-SA" smtClean="0"/>
              <a:pPr/>
              <a:t>1</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fa-I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endParaRPr lang="fa-IR" smtClean="0"/>
          </a:p>
        </p:txBody>
      </p:sp>
      <p:sp>
        <p:nvSpPr>
          <p:cNvPr id="102404" name="Slide Number Placeholder 3"/>
          <p:cNvSpPr>
            <a:spLocks noGrp="1"/>
          </p:cNvSpPr>
          <p:nvPr>
            <p:ph type="sldNum" sz="quarter" idx="5"/>
          </p:nvPr>
        </p:nvSpPr>
        <p:spPr>
          <a:noFill/>
        </p:spPr>
        <p:txBody>
          <a:bodyPr/>
          <a:lstStyle/>
          <a:p>
            <a:fld id="{F59E140B-9462-49EF-9449-236751CC1BAF}" type="slidenum">
              <a:rPr lang="zh-CN" altLang="en-US" smtClean="0"/>
              <a:pPr/>
              <a:t>14</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F0B28715-2C2C-48B2-9C0A-4F86D808AAA3}" type="slidenum">
              <a:rPr lang="en-US" smtClean="0"/>
              <a:pPr/>
              <a:t>16</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fa-IR" smtClean="0"/>
          </a:p>
        </p:txBody>
      </p:sp>
      <p:sp>
        <p:nvSpPr>
          <p:cNvPr id="96260" name="Slide Number Placeholder 3"/>
          <p:cNvSpPr>
            <a:spLocks noGrp="1"/>
          </p:cNvSpPr>
          <p:nvPr>
            <p:ph type="sldNum" sz="quarter" idx="5"/>
          </p:nvPr>
        </p:nvSpPr>
        <p:spPr>
          <a:noFill/>
        </p:spPr>
        <p:txBody>
          <a:bodyPr/>
          <a:lstStyle/>
          <a:p>
            <a:fld id="{2C33831C-DF50-4D1F-A46A-05F9CE16A6A0}" type="slidenum">
              <a:rPr lang="zh-CN" altLang="en-US" smtClean="0"/>
              <a:pPr/>
              <a:t>2</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fa-IR" smtClean="0"/>
          </a:p>
        </p:txBody>
      </p:sp>
      <p:sp>
        <p:nvSpPr>
          <p:cNvPr id="98308" name="Slide Number Placeholder 3"/>
          <p:cNvSpPr>
            <a:spLocks noGrp="1"/>
          </p:cNvSpPr>
          <p:nvPr>
            <p:ph type="sldNum" sz="quarter" idx="5"/>
          </p:nvPr>
        </p:nvSpPr>
        <p:spPr>
          <a:noFill/>
        </p:spPr>
        <p:txBody>
          <a:bodyPr/>
          <a:lstStyle/>
          <a:p>
            <a:fld id="{56DD6BA0-DA4C-45A0-BC27-9615B9D9C76C}"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DADA4EFB-5CA0-4810-832D-91E8BE6E4A6E}" type="slidenum">
              <a:rPr lang="ar-SA" smtClean="0"/>
              <a:pPr/>
              <a:t>5</a:t>
            </a:fld>
            <a:endParaRPr lang="en-US"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122FFFD6-9CBF-438E-BFA2-31DCC4344A38}" type="slidenum">
              <a:rPr lang="ar-SA" smtClean="0"/>
              <a:pPr/>
              <a:t>6</a:t>
            </a:fld>
            <a:endParaRPr lang="en-US" smtClean="0"/>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404AF38-E8A7-4AB7-9B00-1A7488B474C4}" type="slidenum">
              <a:rPr lang="ar-SA" smtClean="0"/>
              <a:pPr/>
              <a:t>7</a:t>
            </a:fld>
            <a:endParaRPr lang="en-US" smtClean="0"/>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fa-IR" smtClean="0"/>
              <a:t>الت جنین</a:t>
            </a:r>
            <a:endParaRPr lang="en-US" smtClean="0"/>
          </a:p>
        </p:txBody>
      </p:sp>
      <p:sp>
        <p:nvSpPr>
          <p:cNvPr id="99332" name="Slide Number Placeholder 3"/>
          <p:cNvSpPr>
            <a:spLocks noGrp="1"/>
          </p:cNvSpPr>
          <p:nvPr>
            <p:ph type="sldNum" sz="quarter" idx="5"/>
          </p:nvPr>
        </p:nvSpPr>
        <p:spPr>
          <a:noFill/>
        </p:spPr>
        <p:txBody>
          <a:bodyPr/>
          <a:lstStyle/>
          <a:p>
            <a:fld id="{78180D0F-FA6D-40D2-9A9B-6FCC61C827DF}" type="slidenum">
              <a:rPr lang="zh-CN" altLang="en-US" smtClean="0"/>
              <a:pPr/>
              <a:t>9</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endParaRPr lang="fa-IR" smtClean="0"/>
          </a:p>
        </p:txBody>
      </p:sp>
      <p:sp>
        <p:nvSpPr>
          <p:cNvPr id="100356" name="Slide Number Placeholder 3"/>
          <p:cNvSpPr>
            <a:spLocks noGrp="1"/>
          </p:cNvSpPr>
          <p:nvPr>
            <p:ph type="sldNum" sz="quarter" idx="5"/>
          </p:nvPr>
        </p:nvSpPr>
        <p:spPr>
          <a:noFill/>
        </p:spPr>
        <p:txBody>
          <a:bodyPr/>
          <a:lstStyle/>
          <a:p>
            <a:fld id="{4D2EFE65-26E8-46D0-90E5-C75CCAE8463D}" type="slidenum">
              <a:rPr lang="zh-CN" altLang="en-US" smtClean="0"/>
              <a:pPr/>
              <a:t>11</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t>Compound presentation</a:t>
            </a:r>
          </a:p>
        </p:txBody>
      </p:sp>
      <p:sp>
        <p:nvSpPr>
          <p:cNvPr id="101380" name="Slide Number Placeholder 3"/>
          <p:cNvSpPr>
            <a:spLocks noGrp="1"/>
          </p:cNvSpPr>
          <p:nvPr>
            <p:ph type="sldNum" sz="quarter" idx="5"/>
          </p:nvPr>
        </p:nvSpPr>
        <p:spPr>
          <a:noFill/>
        </p:spPr>
        <p:txBody>
          <a:bodyPr/>
          <a:lstStyle/>
          <a:p>
            <a:fld id="{2F280F9F-0A8E-4612-8E6C-2505C43845BD}" type="slidenum">
              <a:rPr lang="zh-CN" altLang="en-US" smtClean="0"/>
              <a:pPr/>
              <a:t>13</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normAutofit/>
          </a:bodyPr>
          <a:lstStyle/>
          <a:p>
            <a:pPr lvl="0"/>
            <a:endParaRPr lang="en-US" noProof="0" smtClean="0"/>
          </a:p>
        </p:txBody>
      </p:sp>
      <p:sp>
        <p:nvSpPr>
          <p:cNvPr id="5" name="Date Placeholder 10"/>
          <p:cNvSpPr>
            <a:spLocks noGrp="1"/>
          </p:cNvSpPr>
          <p:nvPr>
            <p:ph type="dt" sz="half" idx="10"/>
          </p:nvPr>
        </p:nvSpPr>
        <p:spPr/>
        <p:txBody>
          <a:bodyPr/>
          <a:lstStyle>
            <a:lvl1pPr>
              <a:defRPr/>
            </a:lvl1pPr>
          </a:lstStyle>
          <a:p>
            <a:pPr>
              <a:defRPr/>
            </a:pPr>
            <a:endParaRPr lang="en-US" altLang="zh-CN"/>
          </a:p>
        </p:txBody>
      </p:sp>
      <p:sp>
        <p:nvSpPr>
          <p:cNvPr id="6" name="Footer Placeholder 27"/>
          <p:cNvSpPr>
            <a:spLocks noGrp="1"/>
          </p:cNvSpPr>
          <p:nvPr>
            <p:ph type="ftr" sz="quarter" idx="11"/>
          </p:nvPr>
        </p:nvSpPr>
        <p:spPr/>
        <p:txBody>
          <a:bodyPr/>
          <a:lstStyle>
            <a:lvl1pPr>
              <a:defRPr/>
            </a:lvl1pPr>
          </a:lstStyle>
          <a:p>
            <a:pPr>
              <a:defRPr/>
            </a:pPr>
            <a:endParaRPr lang="en-US" altLang="zh-CN"/>
          </a:p>
        </p:txBody>
      </p:sp>
      <p:sp>
        <p:nvSpPr>
          <p:cNvPr id="7" name="Slide Number Placeholder 4"/>
          <p:cNvSpPr>
            <a:spLocks noGrp="1"/>
          </p:cNvSpPr>
          <p:nvPr>
            <p:ph type="sldNum" sz="quarter" idx="12"/>
          </p:nvPr>
        </p:nvSpPr>
        <p:spPr/>
        <p:txBody>
          <a:bodyPr/>
          <a:lstStyle>
            <a:lvl1pPr>
              <a:defRPr/>
            </a:lvl1pPr>
          </a:lstStyle>
          <a:p>
            <a:pPr>
              <a:defRPr/>
            </a:pPr>
            <a:fld id="{6703BA59-1448-4400-92DA-D4648D141A91}" type="slidenum">
              <a:rPr lang="zh-CN" altLang="en-US"/>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10"/>
          <p:cNvSpPr>
            <a:spLocks noGrp="1"/>
          </p:cNvSpPr>
          <p:nvPr>
            <p:ph type="dt" sz="half" idx="10"/>
          </p:nvPr>
        </p:nvSpPr>
        <p:spPr/>
        <p:txBody>
          <a:bodyPr/>
          <a:lstStyle>
            <a:lvl1pPr>
              <a:defRPr/>
            </a:lvl1pPr>
          </a:lstStyle>
          <a:p>
            <a:pPr>
              <a:defRPr/>
            </a:pPr>
            <a:endParaRPr lang="en-US" altLang="zh-CN"/>
          </a:p>
        </p:txBody>
      </p:sp>
      <p:sp>
        <p:nvSpPr>
          <p:cNvPr id="4" name="Footer Placeholder 27"/>
          <p:cNvSpPr>
            <a:spLocks noGrp="1"/>
          </p:cNvSpPr>
          <p:nvPr>
            <p:ph type="ftr" sz="quarter" idx="11"/>
          </p:nvPr>
        </p:nvSpPr>
        <p:spPr/>
        <p:txBody>
          <a:bodyPr/>
          <a:lstStyle>
            <a:lvl1pPr>
              <a:defRPr/>
            </a:lvl1pPr>
          </a:lstStyle>
          <a:p>
            <a:pPr>
              <a:defRPr/>
            </a:pPr>
            <a:endParaRPr lang="en-US" altLang="zh-CN"/>
          </a:p>
        </p:txBody>
      </p:sp>
      <p:sp>
        <p:nvSpPr>
          <p:cNvPr id="5" name="Slide Number Placeholder 4"/>
          <p:cNvSpPr>
            <a:spLocks noGrp="1"/>
          </p:cNvSpPr>
          <p:nvPr>
            <p:ph type="sldNum" sz="quarter" idx="12"/>
          </p:nvPr>
        </p:nvSpPr>
        <p:spPr/>
        <p:txBody>
          <a:bodyPr/>
          <a:lstStyle>
            <a:lvl1pPr>
              <a:defRPr/>
            </a:lvl1pPr>
          </a:lstStyle>
          <a:p>
            <a:pPr>
              <a:defRPr/>
            </a:pPr>
            <a:fld id="{65DE497F-D3E0-486F-895C-2FE386800D29}"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fontAlgn="auto" hangingPunct="1">
              <a:spcAft>
                <a:spcPts val="0"/>
              </a:spcAft>
              <a:defRPr/>
            </a:pPr>
            <a:endParaRPr lang="fa-IR" smtClean="0"/>
          </a:p>
        </p:txBody>
      </p:sp>
      <p:sp>
        <p:nvSpPr>
          <p:cNvPr id="12291" name="Rectangle 3"/>
          <p:cNvSpPr>
            <a:spLocks noGrp="1" noChangeArrowheads="1"/>
          </p:cNvSpPr>
          <p:nvPr>
            <p:ph idx="1"/>
          </p:nvPr>
        </p:nvSpPr>
        <p:spPr/>
        <p:txBody>
          <a:bodyPr/>
          <a:lstStyle/>
          <a:p>
            <a:pPr eaLnBrk="1" hangingPunct="1"/>
            <a:endParaRPr lang="fa-IR" smtClean="0"/>
          </a:p>
        </p:txBody>
      </p:sp>
      <p:sp>
        <p:nvSpPr>
          <p:cNvPr id="6146" name="Date Placeholder 3"/>
          <p:cNvSpPr>
            <a:spLocks noGrp="1"/>
          </p:cNvSpPr>
          <p:nvPr>
            <p:ph type="dt" sz="quarter" idx="10"/>
          </p:nvPr>
        </p:nvSpPr>
        <p:spPr/>
        <p:txBody>
          <a:bodyPr/>
          <a:lstStyle/>
          <a:p>
            <a:pPr>
              <a:defRPr/>
            </a:pPr>
            <a:r>
              <a:rPr lang="fa-IR" smtClean="0">
                <a:ea typeface="SimSun" pitchFamily="2" charset="-122"/>
              </a:rPr>
              <a:t>پرستاری 86</a:t>
            </a:r>
            <a:endParaRPr lang="en-US" smtClean="0">
              <a:ea typeface="SimSun" pitchFamily="2" charset="-122"/>
            </a:endParaRPr>
          </a:p>
        </p:txBody>
      </p:sp>
      <p:pic>
        <p:nvPicPr>
          <p:cNvPr id="12293" name="Picture 4" descr="8an2jys"/>
          <p:cNvPicPr>
            <a:picLocks noChangeAspect="1" noChangeArrowheads="1"/>
          </p:cNvPicPr>
          <p:nvPr/>
        </p:nvPicPr>
        <p:blipFill>
          <a:blip r:embed="rId3"/>
          <a:srcRect/>
          <a:stretch>
            <a:fillRect/>
          </a:stretch>
        </p:blipFill>
        <p:spPr bwMode="auto">
          <a:xfrm>
            <a:off x="0" y="4763"/>
            <a:ext cx="9144000" cy="6969125"/>
          </a:xfrm>
          <a:prstGeom prst="rect">
            <a:avLst/>
          </a:prstGeom>
          <a:noFill/>
          <a:ln w="76200">
            <a:solidFill>
              <a:srgbClr val="FF0000"/>
            </a:solidFill>
            <a:miter lim="800000"/>
            <a:headEnd/>
            <a:tailEnd/>
          </a:ln>
        </p:spPr>
      </p:pic>
    </p:spTree>
  </p:cSld>
  <p:clrMapOvr>
    <a:masterClrMapping/>
  </p:clrMapOvr>
  <p:transition advClick="0">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8"/>
          <p:cNvSpPr>
            <a:spLocks noChangeArrowheads="1"/>
          </p:cNvSpPr>
          <p:nvPr/>
        </p:nvSpPr>
        <p:spPr bwMode="auto">
          <a:xfrm>
            <a:off x="0" y="341313"/>
            <a:ext cx="9144000" cy="0"/>
          </a:xfrm>
          <a:prstGeom prst="rect">
            <a:avLst/>
          </a:prstGeom>
          <a:noFill/>
          <a:ln w="9525">
            <a:noFill/>
            <a:miter lim="800000"/>
            <a:headEnd/>
            <a:tailEnd/>
          </a:ln>
        </p:spPr>
        <p:txBody>
          <a:bodyPr wrap="none" anchor="ctr">
            <a:spAutoFit/>
          </a:bodyPr>
          <a:lstStyle/>
          <a:p>
            <a:endParaRPr lang="fa-IR"/>
          </a:p>
        </p:txBody>
      </p:sp>
      <p:sp>
        <p:nvSpPr>
          <p:cNvPr id="26627" name="Rectangle 9"/>
          <p:cNvSpPr>
            <a:spLocks noChangeArrowheads="1"/>
          </p:cNvSpPr>
          <p:nvPr/>
        </p:nvSpPr>
        <p:spPr bwMode="auto">
          <a:xfrm>
            <a:off x="0" y="341313"/>
            <a:ext cx="9144000" cy="0"/>
          </a:xfrm>
          <a:prstGeom prst="rect">
            <a:avLst/>
          </a:prstGeom>
          <a:noFill/>
          <a:ln w="9525">
            <a:noFill/>
            <a:miter lim="800000"/>
            <a:headEnd/>
            <a:tailEnd/>
          </a:ln>
        </p:spPr>
        <p:txBody>
          <a:bodyPr wrap="none">
            <a:spAutoFit/>
          </a:bodyPr>
          <a:lstStyle/>
          <a:p>
            <a:endParaRPr lang="fa-IR"/>
          </a:p>
        </p:txBody>
      </p:sp>
      <p:sp>
        <p:nvSpPr>
          <p:cNvPr id="26628" name="Rectangle 20"/>
          <p:cNvSpPr>
            <a:spLocks noChangeArrowheads="1"/>
          </p:cNvSpPr>
          <p:nvPr/>
        </p:nvSpPr>
        <p:spPr bwMode="auto">
          <a:xfrm>
            <a:off x="0" y="341313"/>
            <a:ext cx="9144000" cy="0"/>
          </a:xfrm>
          <a:prstGeom prst="rect">
            <a:avLst/>
          </a:prstGeom>
          <a:noFill/>
          <a:ln w="9525">
            <a:noFill/>
            <a:miter lim="800000"/>
            <a:headEnd/>
            <a:tailEnd/>
          </a:ln>
        </p:spPr>
        <p:txBody>
          <a:bodyPr wrap="none">
            <a:spAutoFit/>
          </a:bodyPr>
          <a:lstStyle/>
          <a:p>
            <a:endParaRPr lang="fa-IR"/>
          </a:p>
        </p:txBody>
      </p:sp>
      <p:pic>
        <p:nvPicPr>
          <p:cNvPr id="26629" name="Picture 6"/>
          <p:cNvPicPr>
            <a:picLocks noChangeAspect="1" noChangeArrowheads="1"/>
          </p:cNvPicPr>
          <p:nvPr/>
        </p:nvPicPr>
        <p:blipFill>
          <a:blip r:embed="rId2"/>
          <a:srcRect/>
          <a:stretch>
            <a:fillRect/>
          </a:stretch>
        </p:blipFill>
        <p:spPr bwMode="auto">
          <a:xfrm>
            <a:off x="179388" y="620713"/>
            <a:ext cx="4208462" cy="3719512"/>
          </a:xfrm>
          <a:prstGeom prst="rect">
            <a:avLst/>
          </a:prstGeom>
          <a:noFill/>
          <a:ln w="9525">
            <a:noFill/>
            <a:miter lim="800000"/>
            <a:headEnd/>
            <a:tailEnd/>
          </a:ln>
        </p:spPr>
      </p:pic>
      <p:graphicFrame>
        <p:nvGraphicFramePr>
          <p:cNvPr id="21534" name="Group 30"/>
          <p:cNvGraphicFramePr>
            <a:graphicFrameLocks noGrp="1"/>
          </p:cNvGraphicFramePr>
          <p:nvPr/>
        </p:nvGraphicFramePr>
        <p:xfrm>
          <a:off x="-25717" y="736600"/>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pic>
        <p:nvPicPr>
          <p:cNvPr id="26632" name="Picture 5"/>
          <p:cNvPicPr>
            <a:picLocks noChangeAspect="1" noChangeArrowheads="1"/>
          </p:cNvPicPr>
          <p:nvPr/>
        </p:nvPicPr>
        <p:blipFill>
          <a:blip r:embed="rId3"/>
          <a:srcRect/>
          <a:stretch>
            <a:fillRect/>
          </a:stretch>
        </p:blipFill>
        <p:spPr bwMode="auto">
          <a:xfrm>
            <a:off x="4356100" y="620713"/>
            <a:ext cx="1897063" cy="3744912"/>
          </a:xfrm>
          <a:prstGeom prst="rect">
            <a:avLst/>
          </a:prstGeom>
          <a:noFill/>
          <a:ln w="9525">
            <a:noFill/>
            <a:miter lim="800000"/>
            <a:headEnd/>
            <a:tailEnd/>
          </a:ln>
        </p:spPr>
      </p:pic>
      <p:graphicFrame>
        <p:nvGraphicFramePr>
          <p:cNvPr id="21545" name="Group 41"/>
          <p:cNvGraphicFramePr>
            <a:graphicFrameLocks noGrp="1"/>
          </p:cNvGraphicFramePr>
          <p:nvPr/>
        </p:nvGraphicFramePr>
        <p:xfrm>
          <a:off x="-25717" y="1131888"/>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pic>
        <p:nvPicPr>
          <p:cNvPr id="26635" name="Picture 4"/>
          <p:cNvPicPr>
            <a:picLocks noChangeAspect="1" noChangeArrowheads="1"/>
          </p:cNvPicPr>
          <p:nvPr/>
        </p:nvPicPr>
        <p:blipFill>
          <a:blip r:embed="rId4"/>
          <a:srcRect/>
          <a:stretch>
            <a:fillRect/>
          </a:stretch>
        </p:blipFill>
        <p:spPr bwMode="auto">
          <a:xfrm>
            <a:off x="6227763" y="620713"/>
            <a:ext cx="2397125" cy="3744912"/>
          </a:xfrm>
          <a:prstGeom prst="rect">
            <a:avLst/>
          </a:prstGeom>
          <a:noFill/>
          <a:ln w="9525">
            <a:noFill/>
            <a:miter lim="800000"/>
            <a:headEnd/>
            <a:tailEnd/>
          </a:ln>
        </p:spPr>
      </p:pic>
      <p:graphicFrame>
        <p:nvGraphicFramePr>
          <p:cNvPr id="21556" name="Group 52"/>
          <p:cNvGraphicFramePr>
            <a:graphicFrameLocks noGrp="1"/>
          </p:cNvGraphicFramePr>
          <p:nvPr/>
        </p:nvGraphicFramePr>
        <p:xfrm>
          <a:off x="-25717" y="1527175"/>
          <a:ext cx="208280" cy="396240"/>
        </p:xfrm>
        <a:graphic>
          <a:graphicData uri="http://schemas.openxmlformats.org/drawingml/2006/table">
            <a:tbl>
              <a:tblPr rtl="1"/>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566" name="Group 62"/>
          <p:cNvGraphicFramePr>
            <a:graphicFrameLocks noGrp="1"/>
          </p:cNvGraphicFramePr>
          <p:nvPr/>
        </p:nvGraphicFramePr>
        <p:xfrm>
          <a:off x="-25717" y="1922463"/>
          <a:ext cx="208280" cy="579120"/>
        </p:xfrm>
        <a:graphic>
          <a:graphicData uri="http://schemas.openxmlformats.org/drawingml/2006/table">
            <a:tbl>
              <a:tblPr rtl="1"/>
              <a:tblGrid>
                <a:gridCol w="208280"/>
              </a:tblGrid>
              <a:tr h="198438">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700" b="0" i="0" u="none" strike="noStrike" cap="none" normalizeH="0" baseline="0" smtClean="0">
                          <a:ln>
                            <a:noFill/>
                          </a:ln>
                          <a:solidFill>
                            <a:schemeClr val="tx1"/>
                          </a:solidFill>
                          <a:effectLst/>
                          <a:latin typeface="Arial" pitchFamily="34" charset="0"/>
                          <a:cs typeface="Times New Roman" pitchFamily="18" charset="0"/>
                        </a:rPr>
                        <a:t>.'" </a:t>
                      </a:r>
                      <a:r>
                        <a:rPr kumimoji="0" lang="en-US" sz="400" b="0" i="0" u="none" strike="noStrike" cap="none" normalizeH="0" baseline="0" smtClean="0">
                          <a:ln>
                            <a:noFill/>
                          </a:ln>
                          <a:solidFill>
                            <a:schemeClr val="tx1"/>
                          </a:solidFill>
                          <a:effectLst/>
                          <a:latin typeface="Arial" pitchFamily="34" charset="0"/>
                          <a:cs typeface="Times New Roman" pitchFamily="18"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576" name="Group 72"/>
          <p:cNvGraphicFramePr>
            <a:graphicFrameLocks noGrp="1"/>
          </p:cNvGraphicFramePr>
          <p:nvPr/>
        </p:nvGraphicFramePr>
        <p:xfrm>
          <a:off x="-25717" y="2498725"/>
          <a:ext cx="208280" cy="260350"/>
        </p:xfrm>
        <a:graphic>
          <a:graphicData uri="http://schemas.openxmlformats.org/drawingml/2006/table">
            <a:tbl>
              <a:tblPr rtl="1"/>
              <a:tblGrid>
                <a:gridCol w="208280"/>
              </a:tblGrid>
              <a:tr h="260350">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cs typeface="Times New Roman" pitchFamily="18" charset="0"/>
                        </a:rPr>
                        <a:t>I</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586" name="Group 82"/>
          <p:cNvGraphicFramePr>
            <a:graphicFrameLocks noGrp="1"/>
          </p:cNvGraphicFramePr>
          <p:nvPr/>
        </p:nvGraphicFramePr>
        <p:xfrm>
          <a:off x="-25717" y="2759075"/>
          <a:ext cx="208280" cy="228600"/>
        </p:xfrm>
        <a:graphic>
          <a:graphicData uri="http://schemas.openxmlformats.org/drawingml/2006/table">
            <a:tbl>
              <a:tblPr rtl="1"/>
              <a:tblGrid>
                <a:gridCol w="208280"/>
              </a:tblGrid>
              <a:tr h="138113">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300" b="0" i="0" u="none" strike="noStrike" cap="none" normalizeH="0" baseline="0" smtClean="0">
                          <a:ln>
                            <a:noFill/>
                          </a:ln>
                          <a:solidFill>
                            <a:schemeClr val="tx1"/>
                          </a:solidFill>
                          <a:effectLst/>
                          <a:latin typeface="Arial" pitchFamily="34" charset="0"/>
                          <a:cs typeface="Times New Roman" pitchFamily="18" charset="0"/>
                        </a:rPr>
                        <a:t>! 1\</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596" name="Group 92"/>
          <p:cNvGraphicFramePr>
            <a:graphicFrameLocks noGrp="1"/>
          </p:cNvGraphicFramePr>
          <p:nvPr/>
        </p:nvGraphicFramePr>
        <p:xfrm>
          <a:off x="-25717" y="3033713"/>
          <a:ext cx="208280" cy="304800"/>
        </p:xfrm>
        <a:graphic>
          <a:graphicData uri="http://schemas.openxmlformats.org/drawingml/2006/table">
            <a:tbl>
              <a:tblPr rtl="1"/>
              <a:tblGrid>
                <a:gridCol w="208280"/>
              </a:tblGrid>
              <a:tr h="198438">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700" b="0" i="0" u="none" strike="noStrike" cap="none" normalizeH="0" baseline="0" smtClean="0">
                          <a:ln>
                            <a:noFill/>
                          </a:ln>
                          <a:solidFill>
                            <a:schemeClr val="tx1"/>
                          </a:solidFill>
                          <a:effectLst/>
                          <a:latin typeface="Arial" pitchFamily="34" charset="0"/>
                          <a:cs typeface="Times New Roman" pitchFamily="18" charset="0"/>
                        </a:rPr>
                        <a:t>11</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06" name="Group 102"/>
          <p:cNvGraphicFramePr>
            <a:graphicFrameLocks noGrp="1"/>
          </p:cNvGraphicFramePr>
          <p:nvPr/>
        </p:nvGraphicFramePr>
        <p:xfrm>
          <a:off x="-25717" y="3336925"/>
          <a:ext cx="208280" cy="228600"/>
        </p:xfrm>
        <a:graphic>
          <a:graphicData uri="http://schemas.openxmlformats.org/drawingml/2006/table">
            <a:tbl>
              <a:tblPr rtl="1"/>
              <a:tblGrid>
                <a:gridCol w="208280"/>
              </a:tblGrid>
              <a:tr h="228600">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pitchFamily="34" charset="0"/>
                          <a:cs typeface="Times New Roman" pitchFamily="18"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16" name="Group 112"/>
          <p:cNvGraphicFramePr>
            <a:graphicFrameLocks noGrp="1"/>
          </p:cNvGraphicFramePr>
          <p:nvPr/>
        </p:nvGraphicFramePr>
        <p:xfrm>
          <a:off x="-25717" y="3565525"/>
          <a:ext cx="208280" cy="228600"/>
        </p:xfrm>
        <a:graphic>
          <a:graphicData uri="http://schemas.openxmlformats.org/drawingml/2006/table">
            <a:tbl>
              <a:tblPr rtl="1"/>
              <a:tblGrid>
                <a:gridCol w="208280"/>
              </a:tblGrid>
              <a:tr h="228600">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pitchFamily="34" charset="0"/>
                          <a:cs typeface="Times New Roman" pitchFamily="18"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26" name="Group 122"/>
          <p:cNvGraphicFramePr>
            <a:graphicFrameLocks noGrp="1"/>
          </p:cNvGraphicFramePr>
          <p:nvPr/>
        </p:nvGraphicFramePr>
        <p:xfrm>
          <a:off x="-25717" y="3794125"/>
          <a:ext cx="208280" cy="457200"/>
        </p:xfrm>
        <a:graphic>
          <a:graphicData uri="http://schemas.openxmlformats.org/drawingml/2006/table">
            <a:tbl>
              <a:tblPr rtl="1"/>
              <a:tblGrid>
                <a:gridCol w="208280"/>
              </a:tblGrid>
              <a:tr h="276225">
                <a:tc>
                  <a:txBody>
                    <a:bodyPr/>
                    <a:lstStyle/>
                    <a:p>
                      <a:pPr marL="0" marR="0" lvl="0" indent="0" algn="justLow" defTabSz="914400" rtl="0" eaLnBrk="1" fontAlgn="base" latinLnBrk="0" hangingPunct="1">
                        <a:lnSpc>
                          <a:spcPct val="100000"/>
                        </a:lnSpc>
                        <a:spcBef>
                          <a:spcPct val="0"/>
                        </a:spcBef>
                        <a:spcAft>
                          <a:spcPct val="0"/>
                        </a:spcAft>
                        <a:buClrTx/>
                        <a:buSzTx/>
                        <a:buFontTx/>
                        <a:buNone/>
                        <a:tabLst>
                          <a:tab pos="69850" algn="l"/>
                        </a:tabLst>
                      </a:pPr>
                      <a:r>
                        <a:rPr kumimoji="0" lang="en-US" sz="600" b="0" i="0" u="none" strike="noStrike" cap="none" normalizeH="0" baseline="0" smtClean="0">
                          <a:ln>
                            <a:noFill/>
                          </a:ln>
                          <a:solidFill>
                            <a:schemeClr val="tx1"/>
                          </a:solidFill>
                          <a:effectLst/>
                          <a:latin typeface="Arial" pitchFamily="34" charset="0"/>
                          <a:cs typeface="Times New Roman" pitchFamily="18" charset="0"/>
                        </a:rPr>
                        <a:t>ii</a:t>
                      </a:r>
                      <a:endParaRPr kumimoji="0" lang="en-US" sz="1100" b="0" i="0" u="none" strike="noStrike" cap="none" normalizeH="0" baseline="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69850" algn="l"/>
                        </a:tabLst>
                      </a:pPr>
                      <a:r>
                        <a:rPr kumimoji="0" lang="en-US" sz="600" b="0" i="0" u="none" strike="noStrike" cap="none" normalizeH="0" baseline="0" smtClean="0">
                          <a:ln>
                            <a:noFill/>
                          </a:ln>
                          <a:solidFill>
                            <a:schemeClr val="tx1"/>
                          </a:solidFill>
                          <a:effectLst/>
                          <a:latin typeface="Arial" pitchFamily="34" charset="0"/>
                          <a:cs typeface="Times New Roman" pitchFamily="18" charset="0"/>
                        </a:rPr>
                        <a:t>	F</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36" name="Group 132"/>
          <p:cNvGraphicFramePr>
            <a:graphicFrameLocks noGrp="1"/>
          </p:cNvGraphicFramePr>
          <p:nvPr/>
        </p:nvGraphicFramePr>
        <p:xfrm>
          <a:off x="-25717" y="4252913"/>
          <a:ext cx="208280" cy="304800"/>
        </p:xfrm>
        <a:graphic>
          <a:graphicData uri="http://schemas.openxmlformats.org/drawingml/2006/table">
            <a:tbl>
              <a:tblPr rtl="1"/>
              <a:tblGrid>
                <a:gridCol w="208280"/>
              </a:tblGrid>
              <a:tr h="304800">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Times New Roman" pitchFamily="18"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46" name="Group 142"/>
          <p:cNvGraphicFramePr>
            <a:graphicFrameLocks noGrp="1"/>
          </p:cNvGraphicFramePr>
          <p:nvPr/>
        </p:nvGraphicFramePr>
        <p:xfrm>
          <a:off x="-25717" y="4557713"/>
          <a:ext cx="208280" cy="244475"/>
        </p:xfrm>
        <a:graphic>
          <a:graphicData uri="http://schemas.openxmlformats.org/drawingml/2006/table">
            <a:tbl>
              <a:tblPr rtl="1"/>
              <a:tblGrid>
                <a:gridCol w="208280"/>
              </a:tblGrid>
              <a:tr h="24447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Times New Roman" pitchFamily="18"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21677" name="Group 173"/>
          <p:cNvGraphicFramePr>
            <a:graphicFrameLocks noGrp="1"/>
          </p:cNvGraphicFramePr>
          <p:nvPr/>
        </p:nvGraphicFramePr>
        <p:xfrm>
          <a:off x="323850" y="5013325"/>
          <a:ext cx="8280400" cy="1310640"/>
        </p:xfrm>
        <a:graphic>
          <a:graphicData uri="http://schemas.openxmlformats.org/drawingml/2006/table">
            <a:tbl>
              <a:tblPr rtl="1"/>
              <a:tblGrid>
                <a:gridCol w="8280400"/>
              </a:tblGrid>
              <a:tr h="365125">
                <a:tc>
                  <a:txBody>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Arial" pitchFamily="34" charset="0"/>
                          <a:cs typeface="Times New Roman" pitchFamily="18" charset="0"/>
                        </a:rPr>
                        <a:t> </a:t>
                      </a:r>
                      <a:r>
                        <a:rPr kumimoji="0" lang="en-US" sz="2000" b="0" i="0" u="none" strike="noStrike" cap="none" normalizeH="0" baseline="0" smtClean="0">
                          <a:ln>
                            <a:noFill/>
                          </a:ln>
                          <a:solidFill>
                            <a:srgbClr val="FF0000"/>
                          </a:solidFill>
                          <a:effectLst/>
                          <a:latin typeface="Arial" pitchFamily="34" charset="0"/>
                          <a:cs typeface="Times New Roman" pitchFamily="18" charset="0"/>
                        </a:rPr>
                        <a:t>Longitudinal lie. Ce­phalic presentation. Differences in attitude of fetal body</a:t>
                      </a:r>
                      <a:r>
                        <a:rPr kumimoji="0" lang="en-US" sz="900" b="0" i="0" u="none" strike="noStrike" cap="none" normalizeH="0" baseline="0" smtClean="0">
                          <a:ln>
                            <a:noFill/>
                          </a:ln>
                          <a:solidFill>
                            <a:srgbClr val="FF0000"/>
                          </a:solidFill>
                          <a:effectLst/>
                          <a:latin typeface="Arial" pitchFamily="34" charset="0"/>
                          <a:cs typeface="Times New Roman" pitchFamily="18" charset="0"/>
                        </a:rPr>
                        <a:t>,</a:t>
                      </a:r>
                    </a:p>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Arial" pitchFamily="34" charset="0"/>
                          <a:cs typeface="Times New Roman" pitchFamily="18" charset="0"/>
                        </a:rPr>
                        <a:t> </a:t>
                      </a:r>
                      <a:r>
                        <a:rPr kumimoji="0" lang="en-US" sz="2000" b="0" i="0" u="none" strike="noStrike" cap="none" normalizeH="0" baseline="0" smtClean="0">
                          <a:ln>
                            <a:noFill/>
                          </a:ln>
                          <a:solidFill>
                            <a:srgbClr val="FF0000"/>
                          </a:solidFill>
                          <a:effectLst/>
                          <a:latin typeface="Arial" pitchFamily="34" charset="0"/>
                          <a:cs typeface="Times New Roman" pitchFamily="18" charset="0"/>
                        </a:rPr>
                        <a:t>Note changes in fetal attitude in relation to fetal vertex as the fetal head becomes less flexed</a:t>
                      </a:r>
                      <a:r>
                        <a:rPr kumimoji="0" lang="en-US" sz="900" b="0" i="0" u="none" strike="noStrike" cap="none" normalizeH="0" baseline="0" smtClean="0">
                          <a:ln>
                            <a:noFill/>
                          </a:ln>
                          <a:solidFill>
                            <a:srgbClr val="FF0000"/>
                          </a:solidFill>
                          <a:effectLst/>
                          <a:latin typeface="Arial" pitchFamily="34" charset="0"/>
                          <a:cs typeface="Times New Roman" pitchFamily="18" charset="0"/>
                        </a:rPr>
                        <a:t>.</a:t>
                      </a:r>
                      <a:endParaRPr kumimoji="0" lang="en-US" sz="1800" b="0" i="0" u="none" strike="noStrike" cap="none" normalizeH="0" baseline="0" smtClean="0">
                        <a:ln>
                          <a:noFill/>
                        </a:ln>
                        <a:solidFill>
                          <a:srgbClr val="FF0000"/>
                        </a:solidFill>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solidFill>
                      <a:srgbClr val="FFFF00"/>
                    </a:solidFill>
                  </a:tcPr>
                </a:tc>
              </a:tr>
            </a:tbl>
          </a:graphicData>
        </a:graphic>
      </p:graphicFrame>
      <p:graphicFrame>
        <p:nvGraphicFramePr>
          <p:cNvPr id="21666" name="Group 162"/>
          <p:cNvGraphicFramePr>
            <a:graphicFrameLocks noGrp="1"/>
          </p:cNvGraphicFramePr>
          <p:nvPr/>
        </p:nvGraphicFramePr>
        <p:xfrm>
          <a:off x="0" y="6121400"/>
          <a:ext cx="276225" cy="396240"/>
        </p:xfrm>
        <a:graphic>
          <a:graphicData uri="http://schemas.openxmlformats.org/drawingml/2006/table">
            <a:tbl>
              <a:tblPr rtl="1"/>
              <a:tblGrid>
                <a:gridCol w="276225"/>
              </a:tblGrid>
              <a:tr h="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26660" name="Text Box 166"/>
          <p:cNvSpPr txBox="1">
            <a:spLocks noChangeArrowheads="1"/>
          </p:cNvSpPr>
          <p:nvPr/>
        </p:nvSpPr>
        <p:spPr bwMode="auto">
          <a:xfrm>
            <a:off x="539750" y="4437063"/>
            <a:ext cx="1174750" cy="366712"/>
          </a:xfrm>
          <a:prstGeom prst="rect">
            <a:avLst/>
          </a:prstGeom>
          <a:noFill/>
          <a:ln w="9525">
            <a:noFill/>
            <a:miter lim="800000"/>
            <a:headEnd/>
            <a:tailEnd/>
          </a:ln>
        </p:spPr>
        <p:txBody>
          <a:bodyPr wrap="none">
            <a:spAutoFit/>
          </a:bodyPr>
          <a:lstStyle/>
          <a:p>
            <a:r>
              <a:rPr lang="en-US"/>
              <a:t>(A) vertex</a:t>
            </a:r>
          </a:p>
        </p:txBody>
      </p:sp>
      <p:sp>
        <p:nvSpPr>
          <p:cNvPr id="26661" name="Text Box 167"/>
          <p:cNvSpPr txBox="1">
            <a:spLocks noChangeArrowheads="1"/>
          </p:cNvSpPr>
          <p:nvPr/>
        </p:nvSpPr>
        <p:spPr bwMode="auto">
          <a:xfrm>
            <a:off x="2627313" y="4437063"/>
            <a:ext cx="1327150" cy="366712"/>
          </a:xfrm>
          <a:prstGeom prst="rect">
            <a:avLst/>
          </a:prstGeom>
          <a:noFill/>
          <a:ln w="9525">
            <a:noFill/>
            <a:miter lim="800000"/>
            <a:headEnd/>
            <a:tailEnd/>
          </a:ln>
        </p:spPr>
        <p:txBody>
          <a:bodyPr wrap="none">
            <a:spAutoFit/>
          </a:bodyPr>
          <a:lstStyle/>
          <a:p>
            <a:r>
              <a:rPr lang="en-US"/>
              <a:t>(B) sinciput</a:t>
            </a:r>
          </a:p>
        </p:txBody>
      </p:sp>
      <p:sp>
        <p:nvSpPr>
          <p:cNvPr id="26662" name="Text Box 168"/>
          <p:cNvSpPr txBox="1">
            <a:spLocks noChangeArrowheads="1"/>
          </p:cNvSpPr>
          <p:nvPr/>
        </p:nvSpPr>
        <p:spPr bwMode="auto">
          <a:xfrm>
            <a:off x="4859338" y="4437063"/>
            <a:ext cx="1060450" cy="366712"/>
          </a:xfrm>
          <a:prstGeom prst="rect">
            <a:avLst/>
          </a:prstGeom>
          <a:noFill/>
          <a:ln w="9525">
            <a:noFill/>
            <a:miter lim="800000"/>
            <a:headEnd/>
            <a:tailEnd/>
          </a:ln>
        </p:spPr>
        <p:txBody>
          <a:bodyPr wrap="none">
            <a:spAutoFit/>
          </a:bodyPr>
          <a:lstStyle/>
          <a:p>
            <a:r>
              <a:rPr lang="en-US"/>
              <a:t>(C) brow</a:t>
            </a:r>
          </a:p>
        </p:txBody>
      </p:sp>
      <p:sp>
        <p:nvSpPr>
          <p:cNvPr id="26663" name="Text Box 170"/>
          <p:cNvSpPr txBox="1">
            <a:spLocks noChangeArrowheads="1"/>
          </p:cNvSpPr>
          <p:nvPr/>
        </p:nvSpPr>
        <p:spPr bwMode="auto">
          <a:xfrm>
            <a:off x="6804025" y="4508500"/>
            <a:ext cx="996950" cy="366713"/>
          </a:xfrm>
          <a:prstGeom prst="rect">
            <a:avLst/>
          </a:prstGeom>
          <a:noFill/>
          <a:ln w="9525">
            <a:noFill/>
            <a:miter lim="800000"/>
            <a:headEnd/>
            <a:tailEnd/>
          </a:ln>
        </p:spPr>
        <p:txBody>
          <a:bodyPr wrap="none">
            <a:spAutoFit/>
          </a:bodyPr>
          <a:lstStyle/>
          <a:p>
            <a:r>
              <a:rPr lang="en-US"/>
              <a:t>(D) face</a:t>
            </a:r>
          </a:p>
        </p:txBody>
      </p:sp>
    </p:spTree>
  </p:cSld>
  <p:clrMapOvr>
    <a:masterClrMapping/>
  </p:clrMapOvr>
  <p:transition>
    <p:strip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43625" y="428625"/>
            <a:ext cx="2801938" cy="830263"/>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fa-IR" sz="4800" dirty="0"/>
              <a:t>نمایش جنین </a:t>
            </a:r>
            <a:endParaRPr lang="en-US" sz="4800" dirty="0"/>
          </a:p>
        </p:txBody>
      </p:sp>
      <p:sp>
        <p:nvSpPr>
          <p:cNvPr id="27651" name="Rectangle 2"/>
          <p:cNvSpPr>
            <a:spLocks noChangeArrowheads="1"/>
          </p:cNvSpPr>
          <p:nvPr/>
        </p:nvSpPr>
        <p:spPr bwMode="auto">
          <a:xfrm>
            <a:off x="0" y="1357313"/>
            <a:ext cx="7358063" cy="5016500"/>
          </a:xfrm>
          <a:prstGeom prst="rect">
            <a:avLst/>
          </a:prstGeom>
          <a:noFill/>
          <a:ln w="9525">
            <a:noFill/>
            <a:miter lim="800000"/>
            <a:headEnd/>
            <a:tailEnd/>
          </a:ln>
        </p:spPr>
        <p:txBody>
          <a:bodyPr>
            <a:spAutoFit/>
          </a:bodyPr>
          <a:lstStyle/>
          <a:p>
            <a:pPr algn="just"/>
            <a:r>
              <a:rPr lang="fa-IR" sz="4000"/>
              <a:t>عضو نمایشی قسمتی از بدن جنین است که در مجرای زایمان از همه بخش های دیگر بدن جلوتر قرار دارد.عضو نمایش جنین را می توان از طریق معاینه واژینال لمس کرد و بر همین اساس عضو نمایش در قرارهای طولی سر جنین یا ته جنین است در صورتی که جنین عرضی قرار گیرد عضو نمایش جنین شانه است </a:t>
            </a:r>
            <a:endParaRPr lang="en-US" sz="4000"/>
          </a:p>
        </p:txBody>
      </p:sp>
      <p:pic>
        <p:nvPicPr>
          <p:cNvPr id="27652" name="Picture 5" descr="HowCanIHelpYou(nurse)"/>
          <p:cNvPicPr>
            <a:picLocks noChangeAspect="1" noChangeArrowheads="1"/>
          </p:cNvPicPr>
          <p:nvPr/>
        </p:nvPicPr>
        <p:blipFill>
          <a:blip r:embed="rId3"/>
          <a:srcRect/>
          <a:stretch>
            <a:fillRect/>
          </a:stretch>
        </p:blipFill>
        <p:spPr bwMode="auto">
          <a:xfrm>
            <a:off x="6786563" y="4143375"/>
            <a:ext cx="2643187" cy="27146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71472" y="285728"/>
            <a:ext cx="8318500" cy="1216025"/>
          </a:xfrm>
        </p:spPr>
        <p:txBody>
          <a:bodyPr>
            <a:normAutofit fontScale="90000"/>
          </a:bodyPr>
          <a:lstStyle/>
          <a:p>
            <a:pPr algn="r" rtl="1" eaLnBrk="1" fontAlgn="auto" hangingPunct="1">
              <a:spcAft>
                <a:spcPts val="0"/>
              </a:spcAft>
              <a:defRPr/>
            </a:pPr>
            <a:r>
              <a:rPr lang="fa-IR" altLang="ko-KR" b="1" dirty="0" smtClean="0">
                <a:solidFill>
                  <a:schemeClr val="tx1"/>
                </a:solidFill>
              </a:rPr>
              <a:t>نمایش جنین در 68097 حاملگی تک قلویی در بیمارستان پارکلند</a:t>
            </a:r>
            <a:endParaRPr lang="en-US" altLang="ko-KR" b="1" dirty="0" smtClean="0">
              <a:solidFill>
                <a:schemeClr val="tx1"/>
              </a:solidFill>
            </a:endParaRPr>
          </a:p>
        </p:txBody>
      </p:sp>
      <p:sp>
        <p:nvSpPr>
          <p:cNvPr id="28675" name="Rectangle 3"/>
          <p:cNvSpPr>
            <a:spLocks noGrp="1" noChangeArrowheads="1"/>
          </p:cNvSpPr>
          <p:nvPr>
            <p:ph idx="1"/>
          </p:nvPr>
        </p:nvSpPr>
        <p:spPr/>
        <p:txBody>
          <a:bodyPr/>
          <a:lstStyle/>
          <a:p>
            <a:pPr eaLnBrk="1" hangingPunct="1">
              <a:buFont typeface="Wingdings" pitchFamily="2" charset="2"/>
              <a:buNone/>
            </a:pPr>
            <a:r>
              <a:rPr lang="en-US" altLang="ko-KR" sz="2400" b="1" smtClean="0"/>
              <a:t>Presentation                Percent                Incidence</a:t>
            </a:r>
          </a:p>
          <a:p>
            <a:pPr eaLnBrk="1" hangingPunct="1">
              <a:buFont typeface="Wingdings" pitchFamily="2" charset="2"/>
              <a:buNone/>
            </a:pPr>
            <a:endParaRPr lang="en-US" altLang="ko-KR" sz="2400" smtClean="0"/>
          </a:p>
          <a:p>
            <a:pPr eaLnBrk="1" hangingPunct="1">
              <a:buFont typeface="Wingdings" pitchFamily="2" charset="2"/>
              <a:buNone/>
            </a:pPr>
            <a:r>
              <a:rPr lang="en-US" altLang="ko-KR" sz="2400" i="1" smtClean="0"/>
              <a:t>Cephalic                      96.8                          -</a:t>
            </a:r>
          </a:p>
          <a:p>
            <a:pPr eaLnBrk="1" hangingPunct="1">
              <a:buFont typeface="Wingdings" pitchFamily="2" charset="2"/>
              <a:buNone/>
            </a:pPr>
            <a:r>
              <a:rPr lang="en-US" altLang="ko-KR" sz="2400" i="1" smtClean="0"/>
              <a:t>Breech                         2.7                          1:36</a:t>
            </a:r>
          </a:p>
          <a:p>
            <a:pPr eaLnBrk="1" hangingPunct="1">
              <a:buFont typeface="Wingdings" pitchFamily="2" charset="2"/>
              <a:buNone/>
            </a:pPr>
            <a:r>
              <a:rPr lang="en-US" altLang="ko-KR" sz="2400" i="1" smtClean="0"/>
              <a:t>Trnasverse                   0.3                          1:335 </a:t>
            </a:r>
          </a:p>
          <a:p>
            <a:pPr eaLnBrk="1" hangingPunct="1">
              <a:buFont typeface="Wingdings" pitchFamily="2" charset="2"/>
              <a:buNone/>
            </a:pPr>
            <a:r>
              <a:rPr lang="en-US" altLang="ko-KR" sz="2400" i="1" smtClean="0"/>
              <a:t>Compound                   0.1                          1:1000</a:t>
            </a:r>
          </a:p>
          <a:p>
            <a:pPr eaLnBrk="1" hangingPunct="1">
              <a:buFont typeface="Wingdings" pitchFamily="2" charset="2"/>
              <a:buNone/>
            </a:pPr>
            <a:r>
              <a:rPr lang="en-US" altLang="ko-KR" sz="2400" i="1" smtClean="0"/>
              <a:t>Face                           0.05                         1:2000</a:t>
            </a:r>
          </a:p>
          <a:p>
            <a:pPr eaLnBrk="1" hangingPunct="1">
              <a:buFont typeface="Wingdings" pitchFamily="2" charset="2"/>
              <a:buNone/>
            </a:pPr>
            <a:r>
              <a:rPr lang="en-US" altLang="ko-KR" sz="2400" i="1" smtClean="0"/>
              <a:t>Brow                           0.01                         1:10000</a:t>
            </a:r>
          </a:p>
          <a:p>
            <a:pPr eaLnBrk="1" hangingPunct="1">
              <a:buFont typeface="Wingdings" pitchFamily="2" charset="2"/>
              <a:buNone/>
            </a:pPr>
            <a:r>
              <a:rPr lang="en-US" altLang="ko-KR" sz="2400" smtClean="0"/>
              <a:t> </a:t>
            </a: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ChangeArrowheads="1"/>
          </p:cNvSpPr>
          <p:nvPr/>
        </p:nvSpPr>
        <p:spPr bwMode="auto">
          <a:xfrm>
            <a:off x="6643688" y="1928813"/>
            <a:ext cx="2857500" cy="534987"/>
          </a:xfrm>
          <a:prstGeom prst="rect">
            <a:avLst/>
          </a:prstGeom>
          <a:noFill/>
          <a:ln w="9525">
            <a:noFill/>
            <a:miter lim="800000"/>
            <a:headEnd/>
            <a:tailEnd/>
          </a:ln>
        </p:spPr>
        <p:txBody>
          <a:bodyPr>
            <a:spAutoFit/>
          </a:bodyPr>
          <a:lstStyle/>
          <a:p>
            <a:pPr>
              <a:lnSpc>
                <a:spcPct val="90000"/>
              </a:lnSpc>
            </a:pPr>
            <a:r>
              <a:rPr lang="fa-IR"/>
              <a:t>در قرار طولی </a:t>
            </a:r>
            <a:endParaRPr lang="en-US"/>
          </a:p>
        </p:txBody>
      </p:sp>
      <p:sp>
        <p:nvSpPr>
          <p:cNvPr id="29699" name="Left Arrow 2"/>
          <p:cNvSpPr>
            <a:spLocks noChangeArrowheads="1"/>
          </p:cNvSpPr>
          <p:nvPr/>
        </p:nvSpPr>
        <p:spPr bwMode="auto">
          <a:xfrm>
            <a:off x="5786438" y="1571625"/>
            <a:ext cx="977900" cy="484188"/>
          </a:xfrm>
          <a:prstGeom prst="leftArrow">
            <a:avLst>
              <a:gd name="adj1" fmla="val 50000"/>
              <a:gd name="adj2" fmla="val 50024"/>
            </a:avLst>
          </a:prstGeom>
          <a:solidFill>
            <a:schemeClr val="accent1"/>
          </a:solidFill>
          <a:ln w="9525" algn="ctr">
            <a:solidFill>
              <a:schemeClr val="tx1"/>
            </a:solidFill>
            <a:round/>
            <a:headEnd/>
            <a:tailEnd/>
          </a:ln>
        </p:spPr>
        <p:txBody>
          <a:bodyPr/>
          <a:lstStyle/>
          <a:p>
            <a:endParaRPr lang="fa-IR"/>
          </a:p>
        </p:txBody>
      </p:sp>
      <p:sp>
        <p:nvSpPr>
          <p:cNvPr id="29700" name="Left Arrow 3"/>
          <p:cNvSpPr>
            <a:spLocks noChangeArrowheads="1"/>
          </p:cNvSpPr>
          <p:nvPr/>
        </p:nvSpPr>
        <p:spPr bwMode="auto">
          <a:xfrm>
            <a:off x="5786438" y="3143250"/>
            <a:ext cx="977900" cy="484188"/>
          </a:xfrm>
          <a:prstGeom prst="leftArrow">
            <a:avLst>
              <a:gd name="adj1" fmla="val 50000"/>
              <a:gd name="adj2" fmla="val 50024"/>
            </a:avLst>
          </a:prstGeom>
          <a:solidFill>
            <a:schemeClr val="accent1"/>
          </a:solidFill>
          <a:ln w="9525" algn="ctr">
            <a:solidFill>
              <a:schemeClr val="tx1"/>
            </a:solidFill>
            <a:round/>
            <a:headEnd/>
            <a:tailEnd/>
          </a:ln>
        </p:spPr>
        <p:txBody>
          <a:bodyPr/>
          <a:lstStyle/>
          <a:p>
            <a:endParaRPr lang="fa-IR"/>
          </a:p>
        </p:txBody>
      </p:sp>
      <p:sp>
        <p:nvSpPr>
          <p:cNvPr id="29701" name="Rectangle 4"/>
          <p:cNvSpPr>
            <a:spLocks noChangeArrowheads="1"/>
          </p:cNvSpPr>
          <p:nvPr/>
        </p:nvSpPr>
        <p:spPr bwMode="auto">
          <a:xfrm>
            <a:off x="3643313" y="1500188"/>
            <a:ext cx="2206625" cy="1077912"/>
          </a:xfrm>
          <a:prstGeom prst="rect">
            <a:avLst/>
          </a:prstGeom>
          <a:noFill/>
          <a:ln w="9525">
            <a:noFill/>
            <a:miter lim="800000"/>
            <a:headEnd/>
            <a:tailEnd/>
          </a:ln>
        </p:spPr>
        <p:txBody>
          <a:bodyPr wrap="none">
            <a:spAutoFit/>
          </a:bodyPr>
          <a:lstStyle/>
          <a:p>
            <a:r>
              <a:rPr lang="fa-IR"/>
              <a:t>نمایش سفالیک</a:t>
            </a:r>
          </a:p>
          <a:p>
            <a:endParaRPr lang="en-US"/>
          </a:p>
        </p:txBody>
      </p:sp>
      <p:sp>
        <p:nvSpPr>
          <p:cNvPr id="29702" name="Rectangle 5"/>
          <p:cNvSpPr>
            <a:spLocks noChangeArrowheads="1"/>
          </p:cNvSpPr>
          <p:nvPr/>
        </p:nvSpPr>
        <p:spPr bwMode="auto">
          <a:xfrm>
            <a:off x="3857625" y="3143250"/>
            <a:ext cx="1903413" cy="584200"/>
          </a:xfrm>
          <a:prstGeom prst="rect">
            <a:avLst/>
          </a:prstGeom>
          <a:noFill/>
          <a:ln w="9525">
            <a:noFill/>
            <a:miter lim="800000"/>
            <a:headEnd/>
            <a:tailEnd/>
          </a:ln>
        </p:spPr>
        <p:txBody>
          <a:bodyPr wrap="none">
            <a:spAutoFit/>
          </a:bodyPr>
          <a:lstStyle/>
          <a:p>
            <a:r>
              <a:rPr lang="fa-IR"/>
              <a:t> نمایش بریچ</a:t>
            </a:r>
            <a:endParaRPr lang="en-US"/>
          </a:p>
        </p:txBody>
      </p:sp>
      <p:sp>
        <p:nvSpPr>
          <p:cNvPr id="29703" name="Rectangle 6"/>
          <p:cNvSpPr>
            <a:spLocks noChangeArrowheads="1"/>
          </p:cNvSpPr>
          <p:nvPr/>
        </p:nvSpPr>
        <p:spPr bwMode="auto">
          <a:xfrm>
            <a:off x="6643688" y="4357688"/>
            <a:ext cx="2247900" cy="584200"/>
          </a:xfrm>
          <a:prstGeom prst="rect">
            <a:avLst/>
          </a:prstGeom>
          <a:noFill/>
          <a:ln w="9525">
            <a:noFill/>
            <a:miter lim="800000"/>
            <a:headEnd/>
            <a:tailEnd/>
          </a:ln>
        </p:spPr>
        <p:txBody>
          <a:bodyPr wrap="none">
            <a:spAutoFit/>
          </a:bodyPr>
          <a:lstStyle/>
          <a:p>
            <a:r>
              <a:rPr lang="fa-IR"/>
              <a:t>در قرار عرضی</a:t>
            </a:r>
            <a:endParaRPr lang="en-US"/>
          </a:p>
        </p:txBody>
      </p:sp>
      <p:sp>
        <p:nvSpPr>
          <p:cNvPr id="29704" name="Left Arrow 7"/>
          <p:cNvSpPr>
            <a:spLocks noChangeArrowheads="1"/>
          </p:cNvSpPr>
          <p:nvPr/>
        </p:nvSpPr>
        <p:spPr bwMode="auto">
          <a:xfrm>
            <a:off x="5643563" y="4429125"/>
            <a:ext cx="977900" cy="484188"/>
          </a:xfrm>
          <a:prstGeom prst="leftArrow">
            <a:avLst>
              <a:gd name="adj1" fmla="val 50000"/>
              <a:gd name="adj2" fmla="val 50024"/>
            </a:avLst>
          </a:prstGeom>
          <a:solidFill>
            <a:schemeClr val="accent1"/>
          </a:solidFill>
          <a:ln w="9525" algn="ctr">
            <a:solidFill>
              <a:schemeClr val="tx1"/>
            </a:solidFill>
            <a:round/>
            <a:headEnd/>
            <a:tailEnd/>
          </a:ln>
        </p:spPr>
        <p:txBody>
          <a:bodyPr/>
          <a:lstStyle/>
          <a:p>
            <a:endParaRPr lang="fa-IR"/>
          </a:p>
        </p:txBody>
      </p:sp>
      <p:sp>
        <p:nvSpPr>
          <p:cNvPr id="29705" name="Rectangle 8"/>
          <p:cNvSpPr>
            <a:spLocks noChangeArrowheads="1"/>
          </p:cNvSpPr>
          <p:nvPr/>
        </p:nvSpPr>
        <p:spPr bwMode="auto">
          <a:xfrm>
            <a:off x="3643313" y="4500563"/>
            <a:ext cx="1785937" cy="584200"/>
          </a:xfrm>
          <a:prstGeom prst="rect">
            <a:avLst/>
          </a:prstGeom>
          <a:noFill/>
          <a:ln w="9525">
            <a:noFill/>
            <a:miter lim="800000"/>
            <a:headEnd/>
            <a:tailEnd/>
          </a:ln>
        </p:spPr>
        <p:txBody>
          <a:bodyPr wrap="none">
            <a:spAutoFit/>
          </a:bodyPr>
          <a:lstStyle/>
          <a:p>
            <a:r>
              <a:rPr lang="fa-IR"/>
              <a:t>نمایش شانه</a:t>
            </a:r>
            <a:endParaRPr lang="en-US"/>
          </a:p>
        </p:txBody>
      </p:sp>
      <p:sp>
        <p:nvSpPr>
          <p:cNvPr id="29706" name="Rectangle 9"/>
          <p:cNvSpPr>
            <a:spLocks noChangeArrowheads="1"/>
          </p:cNvSpPr>
          <p:nvPr/>
        </p:nvSpPr>
        <p:spPr bwMode="auto">
          <a:xfrm>
            <a:off x="-1214438" y="2786063"/>
            <a:ext cx="4572001" cy="1570037"/>
          </a:xfrm>
          <a:prstGeom prst="rect">
            <a:avLst/>
          </a:prstGeom>
          <a:noFill/>
          <a:ln w="9525">
            <a:noFill/>
            <a:miter lim="800000"/>
            <a:headEnd/>
            <a:tailEnd/>
          </a:ln>
        </p:spPr>
        <p:txBody>
          <a:bodyPr>
            <a:spAutoFit/>
          </a:bodyPr>
          <a:lstStyle/>
          <a:p>
            <a:pPr algn="r"/>
            <a:r>
              <a:rPr lang="en-US">
                <a:sym typeface="Wingdings 3" pitchFamily="18" charset="2"/>
              </a:rPr>
              <a:t>Frank breech</a:t>
            </a:r>
          </a:p>
          <a:p>
            <a:pPr algn="r"/>
            <a:r>
              <a:rPr lang="en-US">
                <a:sym typeface="Wingdings 3" pitchFamily="18" charset="2"/>
              </a:rPr>
              <a:t>Complete breech</a:t>
            </a:r>
          </a:p>
          <a:p>
            <a:pPr algn="r"/>
            <a:r>
              <a:rPr lang="en-US">
                <a:sym typeface="Wingdings 3" pitchFamily="18" charset="2"/>
              </a:rPr>
              <a:t>Footling breech</a:t>
            </a:r>
          </a:p>
        </p:txBody>
      </p:sp>
      <p:sp>
        <p:nvSpPr>
          <p:cNvPr id="11" name="Right Brace 10"/>
          <p:cNvSpPr/>
          <p:nvPr/>
        </p:nvSpPr>
        <p:spPr bwMode="auto">
          <a:xfrm>
            <a:off x="3429000" y="2857500"/>
            <a:ext cx="285750" cy="1357313"/>
          </a:xfrm>
          <a:prstGeom prst="rightBrac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en-US"/>
          </a:p>
        </p:txBody>
      </p:sp>
      <p:sp>
        <p:nvSpPr>
          <p:cNvPr id="29708" name="Rectangle 12"/>
          <p:cNvSpPr>
            <a:spLocks noChangeArrowheads="1"/>
          </p:cNvSpPr>
          <p:nvPr/>
        </p:nvSpPr>
        <p:spPr bwMode="auto">
          <a:xfrm>
            <a:off x="-1000125" y="1285875"/>
            <a:ext cx="4572000" cy="1570038"/>
          </a:xfrm>
          <a:prstGeom prst="rect">
            <a:avLst/>
          </a:prstGeom>
          <a:noFill/>
          <a:ln w="9525">
            <a:noFill/>
            <a:miter lim="800000"/>
            <a:headEnd/>
            <a:tailEnd/>
          </a:ln>
        </p:spPr>
        <p:txBody>
          <a:bodyPr>
            <a:spAutoFit/>
          </a:bodyPr>
          <a:lstStyle/>
          <a:p>
            <a:pPr algn="r"/>
            <a:r>
              <a:rPr lang="en-US" sz="2400"/>
              <a:t>Vertwx/occiput presentation</a:t>
            </a:r>
          </a:p>
          <a:p>
            <a:pPr algn="r"/>
            <a:r>
              <a:rPr lang="en-US" sz="2400"/>
              <a:t>Face presentation</a:t>
            </a:r>
          </a:p>
          <a:p>
            <a:pPr algn="r"/>
            <a:r>
              <a:rPr lang="en-US" sz="2400"/>
              <a:t>Bregma presentation</a:t>
            </a:r>
          </a:p>
          <a:p>
            <a:pPr algn="r"/>
            <a:r>
              <a:rPr lang="en-US" sz="2400"/>
              <a:t>Brow presentation</a:t>
            </a:r>
          </a:p>
        </p:txBody>
      </p:sp>
      <p:sp>
        <p:nvSpPr>
          <p:cNvPr id="14" name="Right Brace 13"/>
          <p:cNvSpPr/>
          <p:nvPr/>
        </p:nvSpPr>
        <p:spPr bwMode="auto">
          <a:xfrm>
            <a:off x="3500438" y="1428750"/>
            <a:ext cx="142875" cy="1285875"/>
          </a:xfrm>
          <a:prstGeom prst="rightBrac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en-US"/>
          </a:p>
        </p:txBody>
      </p:sp>
      <p:sp>
        <p:nvSpPr>
          <p:cNvPr id="29710" name="Rectangle 14"/>
          <p:cNvSpPr>
            <a:spLocks noChangeArrowheads="1"/>
          </p:cNvSpPr>
          <p:nvPr/>
        </p:nvSpPr>
        <p:spPr bwMode="auto">
          <a:xfrm>
            <a:off x="4143375" y="5643563"/>
            <a:ext cx="4427538" cy="584200"/>
          </a:xfrm>
          <a:prstGeom prst="rect">
            <a:avLst/>
          </a:prstGeom>
          <a:noFill/>
          <a:ln w="9525">
            <a:noFill/>
            <a:miter lim="800000"/>
            <a:headEnd/>
            <a:tailEnd/>
          </a:ln>
        </p:spPr>
        <p:txBody>
          <a:bodyPr wrap="none">
            <a:spAutoFit/>
          </a:bodyPr>
          <a:lstStyle/>
          <a:p>
            <a:r>
              <a:rPr lang="en-US"/>
              <a:t>Compound presentation</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4714875" y="357188"/>
            <a:ext cx="3783013" cy="769937"/>
          </a:xfrm>
          <a:prstGeom prst="rect">
            <a:avLst/>
          </a:prstGeom>
          <a:noFill/>
          <a:ln w="9525">
            <a:noFill/>
            <a:miter lim="800000"/>
            <a:headEnd/>
            <a:tailEnd/>
          </a:ln>
        </p:spPr>
        <p:txBody>
          <a:bodyPr wrap="none">
            <a:spAutoFit/>
          </a:bodyPr>
          <a:lstStyle/>
          <a:p>
            <a:r>
              <a:rPr lang="fa-IR" sz="4400"/>
              <a:t>پوزیشن های جنینی</a:t>
            </a:r>
            <a:endParaRPr lang="en-US" sz="4400"/>
          </a:p>
        </p:txBody>
      </p:sp>
      <p:sp>
        <p:nvSpPr>
          <p:cNvPr id="30723" name="Rectangle 2"/>
          <p:cNvSpPr>
            <a:spLocks noChangeArrowheads="1"/>
          </p:cNvSpPr>
          <p:nvPr/>
        </p:nvSpPr>
        <p:spPr bwMode="auto">
          <a:xfrm>
            <a:off x="4429125" y="1500188"/>
            <a:ext cx="4572000" cy="2308225"/>
          </a:xfrm>
          <a:prstGeom prst="rect">
            <a:avLst/>
          </a:prstGeom>
          <a:noFill/>
          <a:ln w="9525">
            <a:noFill/>
            <a:miter lim="800000"/>
            <a:headEnd/>
            <a:tailEnd/>
          </a:ln>
        </p:spPr>
        <p:txBody>
          <a:bodyPr>
            <a:spAutoFit/>
          </a:bodyPr>
          <a:lstStyle/>
          <a:p>
            <a:pPr algn="just"/>
            <a:r>
              <a:rPr lang="fa-IR" sz="3600">
                <a:solidFill>
                  <a:srgbClr val="FF0000"/>
                </a:solidFill>
              </a:rPr>
              <a:t>منظور از وضعیت ، ارتباط بخشی از عضو نمایش جنین با طرف راست یا چپ مجرای زایمانی مادر است</a:t>
            </a:r>
            <a:r>
              <a:rPr lang="fa-IR" sz="3600"/>
              <a:t>.</a:t>
            </a:r>
            <a:endParaRPr lang="en-US" sz="3600"/>
          </a:p>
        </p:txBody>
      </p:sp>
      <p:sp>
        <p:nvSpPr>
          <p:cNvPr id="30724" name="Rectangle 3"/>
          <p:cNvSpPr>
            <a:spLocks noChangeArrowheads="1"/>
          </p:cNvSpPr>
          <p:nvPr/>
        </p:nvSpPr>
        <p:spPr bwMode="auto">
          <a:xfrm>
            <a:off x="357188" y="4143375"/>
            <a:ext cx="7786687" cy="3046413"/>
          </a:xfrm>
          <a:prstGeom prst="rect">
            <a:avLst/>
          </a:prstGeom>
          <a:noFill/>
          <a:ln w="9525">
            <a:noFill/>
            <a:miter lim="800000"/>
            <a:headEnd/>
            <a:tailEnd/>
          </a:ln>
        </p:spPr>
        <p:txBody>
          <a:bodyPr>
            <a:spAutoFit/>
          </a:bodyPr>
          <a:lstStyle/>
          <a:p>
            <a:pPr>
              <a:buFont typeface="Wingdings" pitchFamily="2" charset="2"/>
              <a:buNone/>
            </a:pPr>
            <a:r>
              <a:rPr lang="en-US"/>
              <a:t>The chosen point </a:t>
            </a:r>
          </a:p>
          <a:p>
            <a:r>
              <a:rPr lang="en-US"/>
              <a:t>Vertex presentation </a:t>
            </a:r>
            <a:r>
              <a:rPr lang="en-US">
                <a:sym typeface="Wingdings 3" pitchFamily="18" charset="2"/>
              </a:rPr>
              <a:t> occiput</a:t>
            </a:r>
          </a:p>
          <a:p>
            <a:r>
              <a:rPr lang="en-US">
                <a:sym typeface="Wingdings 3" pitchFamily="18" charset="2"/>
              </a:rPr>
              <a:t>Face presentation  mentum</a:t>
            </a:r>
          </a:p>
          <a:p>
            <a:r>
              <a:rPr lang="en-US">
                <a:sym typeface="Wingdings 3" pitchFamily="18" charset="2"/>
              </a:rPr>
              <a:t>Breech presentation Sacrum</a:t>
            </a:r>
          </a:p>
          <a:p>
            <a:r>
              <a:rPr lang="en-US">
                <a:sym typeface="Wingdings 3" pitchFamily="18" charset="2"/>
              </a:rPr>
              <a:t>Shoulder  presentation     Scapula</a:t>
            </a:r>
          </a:p>
          <a:p>
            <a:endParaRPr lang="en-US"/>
          </a:p>
        </p:txBody>
      </p:sp>
      <p:sp>
        <p:nvSpPr>
          <p:cNvPr id="30725" name="Up-Down Arrow 4"/>
          <p:cNvSpPr>
            <a:spLocks noChangeArrowheads="1"/>
          </p:cNvSpPr>
          <p:nvPr/>
        </p:nvSpPr>
        <p:spPr bwMode="auto">
          <a:xfrm>
            <a:off x="2214563" y="857250"/>
            <a:ext cx="71437" cy="2359025"/>
          </a:xfrm>
          <a:prstGeom prst="upDownArrow">
            <a:avLst>
              <a:gd name="adj1" fmla="val 50000"/>
              <a:gd name="adj2" fmla="val 49992"/>
            </a:avLst>
          </a:prstGeom>
          <a:solidFill>
            <a:schemeClr val="accent1"/>
          </a:solidFill>
          <a:ln w="9525" algn="ctr">
            <a:solidFill>
              <a:schemeClr val="tx1"/>
            </a:solidFill>
            <a:round/>
            <a:headEnd/>
            <a:tailEnd/>
          </a:ln>
        </p:spPr>
        <p:txBody>
          <a:bodyPr/>
          <a:lstStyle/>
          <a:p>
            <a:endParaRPr lang="fa-IR"/>
          </a:p>
        </p:txBody>
      </p:sp>
      <p:sp>
        <p:nvSpPr>
          <p:cNvPr id="30726" name="Left-Right Arrow 5"/>
          <p:cNvSpPr>
            <a:spLocks noChangeArrowheads="1"/>
          </p:cNvSpPr>
          <p:nvPr/>
        </p:nvSpPr>
        <p:spPr bwMode="auto">
          <a:xfrm>
            <a:off x="785813" y="2071688"/>
            <a:ext cx="2930525" cy="71437"/>
          </a:xfrm>
          <a:prstGeom prst="leftRightArrow">
            <a:avLst>
              <a:gd name="adj1" fmla="val 50000"/>
              <a:gd name="adj2" fmla="val 49949"/>
            </a:avLst>
          </a:prstGeom>
          <a:solidFill>
            <a:schemeClr val="accent1"/>
          </a:solidFill>
          <a:ln w="9525" algn="ctr">
            <a:solidFill>
              <a:schemeClr val="tx1"/>
            </a:solidFill>
            <a:round/>
            <a:headEnd/>
            <a:tailEnd/>
          </a:ln>
        </p:spPr>
        <p:txBody>
          <a:bodyPr/>
          <a:lstStyle/>
          <a:p>
            <a:endParaRPr lang="fa-IR"/>
          </a:p>
        </p:txBody>
      </p:sp>
      <p:sp>
        <p:nvSpPr>
          <p:cNvPr id="30727" name="Rectangle 6"/>
          <p:cNvSpPr>
            <a:spLocks noChangeArrowheads="1"/>
          </p:cNvSpPr>
          <p:nvPr/>
        </p:nvSpPr>
        <p:spPr bwMode="auto">
          <a:xfrm>
            <a:off x="1857375" y="214313"/>
            <a:ext cx="800100" cy="584200"/>
          </a:xfrm>
          <a:prstGeom prst="rect">
            <a:avLst/>
          </a:prstGeom>
          <a:noFill/>
          <a:ln w="9525">
            <a:noFill/>
            <a:miter lim="800000"/>
            <a:headEnd/>
            <a:tailEnd/>
          </a:ln>
        </p:spPr>
        <p:txBody>
          <a:bodyPr wrap="none">
            <a:spAutoFit/>
          </a:bodyPr>
          <a:lstStyle/>
          <a:p>
            <a:r>
              <a:rPr lang="en-US"/>
              <a:t>OA</a:t>
            </a:r>
          </a:p>
        </p:txBody>
      </p:sp>
      <p:sp>
        <p:nvSpPr>
          <p:cNvPr id="30728" name="Rectangle 7"/>
          <p:cNvSpPr>
            <a:spLocks noChangeArrowheads="1"/>
          </p:cNvSpPr>
          <p:nvPr/>
        </p:nvSpPr>
        <p:spPr bwMode="auto">
          <a:xfrm>
            <a:off x="1928813" y="3357563"/>
            <a:ext cx="754062" cy="584200"/>
          </a:xfrm>
          <a:prstGeom prst="rect">
            <a:avLst/>
          </a:prstGeom>
          <a:noFill/>
          <a:ln w="9525">
            <a:noFill/>
            <a:miter lim="800000"/>
            <a:headEnd/>
            <a:tailEnd/>
          </a:ln>
        </p:spPr>
        <p:txBody>
          <a:bodyPr wrap="none">
            <a:spAutoFit/>
          </a:bodyPr>
          <a:lstStyle/>
          <a:p>
            <a:r>
              <a:rPr lang="en-US"/>
              <a:t>OP</a:t>
            </a:r>
          </a:p>
        </p:txBody>
      </p:sp>
      <p:sp>
        <p:nvSpPr>
          <p:cNvPr id="30729" name="Rectangle 8"/>
          <p:cNvSpPr>
            <a:spLocks noChangeArrowheads="1"/>
          </p:cNvSpPr>
          <p:nvPr/>
        </p:nvSpPr>
        <p:spPr bwMode="auto">
          <a:xfrm>
            <a:off x="714375" y="1000125"/>
            <a:ext cx="1096963" cy="584200"/>
          </a:xfrm>
          <a:prstGeom prst="rect">
            <a:avLst/>
          </a:prstGeom>
          <a:noFill/>
          <a:ln w="9525">
            <a:noFill/>
            <a:miter lim="800000"/>
            <a:headEnd/>
            <a:tailEnd/>
          </a:ln>
        </p:spPr>
        <p:txBody>
          <a:bodyPr wrap="none">
            <a:spAutoFit/>
          </a:bodyPr>
          <a:lstStyle/>
          <a:p>
            <a:r>
              <a:rPr lang="en-US"/>
              <a:t>ROA</a:t>
            </a:r>
          </a:p>
        </p:txBody>
      </p:sp>
      <p:sp>
        <p:nvSpPr>
          <p:cNvPr id="30730" name="Rectangle 9"/>
          <p:cNvSpPr>
            <a:spLocks noChangeArrowheads="1"/>
          </p:cNvSpPr>
          <p:nvPr/>
        </p:nvSpPr>
        <p:spPr bwMode="auto">
          <a:xfrm>
            <a:off x="0" y="1785938"/>
            <a:ext cx="1074738" cy="584200"/>
          </a:xfrm>
          <a:prstGeom prst="rect">
            <a:avLst/>
          </a:prstGeom>
          <a:noFill/>
          <a:ln w="9525">
            <a:noFill/>
            <a:miter lim="800000"/>
            <a:headEnd/>
            <a:tailEnd/>
          </a:ln>
        </p:spPr>
        <p:txBody>
          <a:bodyPr wrap="none">
            <a:spAutoFit/>
          </a:bodyPr>
          <a:lstStyle/>
          <a:p>
            <a:r>
              <a:rPr lang="en-US"/>
              <a:t>ROT</a:t>
            </a:r>
          </a:p>
        </p:txBody>
      </p:sp>
      <p:sp>
        <p:nvSpPr>
          <p:cNvPr id="30731" name="Rectangle 10"/>
          <p:cNvSpPr>
            <a:spLocks noChangeArrowheads="1"/>
          </p:cNvSpPr>
          <p:nvPr/>
        </p:nvSpPr>
        <p:spPr bwMode="auto">
          <a:xfrm>
            <a:off x="785813" y="2643188"/>
            <a:ext cx="1050925" cy="584200"/>
          </a:xfrm>
          <a:prstGeom prst="rect">
            <a:avLst/>
          </a:prstGeom>
          <a:noFill/>
          <a:ln w="9525">
            <a:noFill/>
            <a:miter lim="800000"/>
            <a:headEnd/>
            <a:tailEnd/>
          </a:ln>
        </p:spPr>
        <p:txBody>
          <a:bodyPr wrap="none">
            <a:spAutoFit/>
          </a:bodyPr>
          <a:lstStyle/>
          <a:p>
            <a:r>
              <a:rPr lang="en-US"/>
              <a:t>ROP</a:t>
            </a:r>
          </a:p>
        </p:txBody>
      </p:sp>
      <p:sp>
        <p:nvSpPr>
          <p:cNvPr id="30732" name="Rectangle 11"/>
          <p:cNvSpPr>
            <a:spLocks noChangeArrowheads="1"/>
          </p:cNvSpPr>
          <p:nvPr/>
        </p:nvSpPr>
        <p:spPr bwMode="auto">
          <a:xfrm>
            <a:off x="3500438" y="1714500"/>
            <a:ext cx="1052512" cy="584200"/>
          </a:xfrm>
          <a:prstGeom prst="rect">
            <a:avLst/>
          </a:prstGeom>
          <a:noFill/>
          <a:ln w="9525">
            <a:noFill/>
            <a:miter lim="800000"/>
            <a:headEnd/>
            <a:tailEnd/>
          </a:ln>
        </p:spPr>
        <p:txBody>
          <a:bodyPr wrap="none">
            <a:spAutoFit/>
          </a:bodyPr>
          <a:lstStyle/>
          <a:p>
            <a:r>
              <a:rPr lang="en-US"/>
              <a:t>LOT</a:t>
            </a:r>
          </a:p>
        </p:txBody>
      </p:sp>
      <p:sp>
        <p:nvSpPr>
          <p:cNvPr id="30733" name="Rectangle 12"/>
          <p:cNvSpPr>
            <a:spLocks noChangeArrowheads="1"/>
          </p:cNvSpPr>
          <p:nvPr/>
        </p:nvSpPr>
        <p:spPr bwMode="auto">
          <a:xfrm>
            <a:off x="2857500" y="1071563"/>
            <a:ext cx="1074738" cy="584200"/>
          </a:xfrm>
          <a:prstGeom prst="rect">
            <a:avLst/>
          </a:prstGeom>
          <a:noFill/>
          <a:ln w="9525">
            <a:noFill/>
            <a:miter lim="800000"/>
            <a:headEnd/>
            <a:tailEnd/>
          </a:ln>
        </p:spPr>
        <p:txBody>
          <a:bodyPr wrap="none">
            <a:spAutoFit/>
          </a:bodyPr>
          <a:lstStyle/>
          <a:p>
            <a:r>
              <a:rPr lang="en-US"/>
              <a:t>LOA</a:t>
            </a:r>
          </a:p>
        </p:txBody>
      </p:sp>
      <p:sp>
        <p:nvSpPr>
          <p:cNvPr id="30734" name="Rectangle 13"/>
          <p:cNvSpPr>
            <a:spLocks noChangeArrowheads="1"/>
          </p:cNvSpPr>
          <p:nvPr/>
        </p:nvSpPr>
        <p:spPr bwMode="auto">
          <a:xfrm>
            <a:off x="3000375" y="2643188"/>
            <a:ext cx="1027113" cy="584200"/>
          </a:xfrm>
          <a:prstGeom prst="rect">
            <a:avLst/>
          </a:prstGeom>
          <a:noFill/>
          <a:ln w="9525">
            <a:noFill/>
            <a:miter lim="800000"/>
            <a:headEnd/>
            <a:tailEnd/>
          </a:ln>
        </p:spPr>
        <p:txBody>
          <a:bodyPr wrap="none">
            <a:spAutoFit/>
          </a:bodyPr>
          <a:lstStyle/>
          <a:p>
            <a:r>
              <a:rPr lang="en-US"/>
              <a:t>LOP</a:t>
            </a:r>
          </a:p>
        </p:txBody>
      </p:sp>
      <p:sp>
        <p:nvSpPr>
          <p:cNvPr id="15" name="Right Arrow 14"/>
          <p:cNvSpPr/>
          <p:nvPr/>
        </p:nvSpPr>
        <p:spPr bwMode="auto">
          <a:xfrm>
            <a:off x="4500563" y="6286500"/>
            <a:ext cx="357187" cy="285750"/>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a:lstStyle/>
          <a:p>
            <a:pPr>
              <a:defRPr/>
            </a:pPr>
            <a:endParaRPr lang="en-US" dirty="0">
              <a:solidFill>
                <a:schemeClr val="tx1"/>
              </a:solidFill>
            </a:endParaRP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1643063" y="1571625"/>
            <a:ext cx="5857875" cy="2554288"/>
          </a:xfrm>
          <a:prstGeom prst="rect">
            <a:avLst/>
          </a:prstGeom>
          <a:noFill/>
          <a:ln w="9525">
            <a:noFill/>
            <a:miter lim="800000"/>
            <a:headEnd/>
            <a:tailEnd/>
          </a:ln>
        </p:spPr>
        <p:txBody>
          <a:bodyPr>
            <a:spAutoFit/>
          </a:bodyPr>
          <a:lstStyle/>
          <a:p>
            <a:pPr lvl="1"/>
            <a:r>
              <a:rPr lang="en-US">
                <a:cs typeface="Arial" pitchFamily="34" charset="0"/>
              </a:rPr>
              <a:t>-3 notations</a:t>
            </a:r>
          </a:p>
          <a:p>
            <a:pPr lvl="1"/>
            <a:endParaRPr lang="en-US">
              <a:cs typeface="Arial" pitchFamily="34" charset="0"/>
            </a:endParaRPr>
          </a:p>
          <a:p>
            <a:pPr lvl="2"/>
            <a:r>
              <a:rPr lang="en-US">
                <a:solidFill>
                  <a:srgbClr val="FF0000"/>
                </a:solidFill>
                <a:cs typeface="Arial" pitchFamily="34" charset="0"/>
              </a:rPr>
              <a:t>* </a:t>
            </a:r>
            <a:r>
              <a:rPr lang="en-US">
                <a:cs typeface="Arial" pitchFamily="34" charset="0"/>
              </a:rPr>
              <a:t>R or L</a:t>
            </a:r>
          </a:p>
          <a:p>
            <a:pPr lvl="2"/>
            <a:r>
              <a:rPr lang="en-US">
                <a:solidFill>
                  <a:srgbClr val="FF0000"/>
                </a:solidFill>
                <a:cs typeface="Arial" pitchFamily="34" charset="0"/>
              </a:rPr>
              <a:t>* </a:t>
            </a:r>
            <a:r>
              <a:rPr lang="en-US">
                <a:cs typeface="Arial" pitchFamily="34" charset="0"/>
              </a:rPr>
              <a:t>Landmark: O, M, S, A</a:t>
            </a:r>
          </a:p>
          <a:p>
            <a:pPr lvl="2"/>
            <a:r>
              <a:rPr lang="en-US">
                <a:solidFill>
                  <a:srgbClr val="FF0000"/>
                </a:solidFill>
                <a:cs typeface="Arial" pitchFamily="34" charset="0"/>
              </a:rPr>
              <a:t>* </a:t>
            </a:r>
            <a:r>
              <a:rPr lang="en-US">
                <a:cs typeface="Arial" pitchFamily="34" charset="0"/>
              </a:rPr>
              <a:t>Where landmark: A, P, T</a:t>
            </a:r>
          </a:p>
        </p:txBody>
      </p:sp>
      <p:pic>
        <p:nvPicPr>
          <p:cNvPr id="31747" name="Picture 4" descr="j0282747"/>
          <p:cNvPicPr>
            <a:picLocks noChangeAspect="1" noChangeArrowheads="1" noCrop="1"/>
          </p:cNvPicPr>
          <p:nvPr/>
        </p:nvPicPr>
        <p:blipFill>
          <a:blip r:embed="rId2"/>
          <a:srcRect/>
          <a:stretch>
            <a:fillRect/>
          </a:stretch>
        </p:blipFill>
        <p:spPr bwMode="auto">
          <a:xfrm>
            <a:off x="6072188" y="428625"/>
            <a:ext cx="1785937" cy="22145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dissolve">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hidden="1"/>
          <p:cNvSpPr>
            <a:spLocks noGrp="1" noChangeArrowheads="1"/>
          </p:cNvSpPr>
          <p:nvPr>
            <p:ph type="title"/>
          </p:nvPr>
        </p:nvSpPr>
        <p:spPr>
          <a:xfrm>
            <a:off x="301625" y="457200"/>
            <a:ext cx="8686800" cy="841375"/>
          </a:xfrm>
        </p:spPr>
        <p:txBody>
          <a:bodyPr/>
          <a:lstStyle/>
          <a:p>
            <a:pPr eaLnBrk="1" fontAlgn="auto" hangingPunct="1">
              <a:spcAft>
                <a:spcPts val="0"/>
              </a:spcAft>
              <a:defRPr/>
            </a:pPr>
            <a:endParaRPr lang="en-US" smtClean="0"/>
          </a:p>
        </p:txBody>
      </p:sp>
      <p:sp>
        <p:nvSpPr>
          <p:cNvPr id="32771" name="Rectangle 3" descr="vertex presentations"/>
          <p:cNvSpPr>
            <a:spLocks noGrp="1" noChangeAspect="1" noChangeArrowheads="1"/>
          </p:cNvSpPr>
          <p:nvPr isPhoto="1"/>
        </p:nvSpPr>
        <p:spPr bwMode="auto">
          <a:xfrm>
            <a:off x="0" y="0"/>
            <a:ext cx="9144000" cy="6858000"/>
          </a:xfrm>
          <a:prstGeom prst="rect">
            <a:avLst/>
          </a:prstGeom>
          <a:blipFill dpi="0" rotWithShape="1">
            <a:blip r:embed="rId3"/>
            <a:srcRect/>
            <a:stretch>
              <a:fillRect/>
            </a:stretch>
          </a:blipFill>
          <a:ln w="9525">
            <a:solidFill>
              <a:schemeClr val="tx1"/>
            </a:solidFill>
            <a:miter lim="800000"/>
            <a:headEnd/>
            <a:tailEnd/>
          </a:ln>
        </p:spPr>
        <p:txBody>
          <a:bodyPr/>
          <a:lstStyle/>
          <a:p>
            <a:endParaRPr lang="fa-IR"/>
          </a:p>
        </p:txBody>
      </p:sp>
    </p:spTree>
  </p:cSld>
  <p:clrMapOvr>
    <a:masterClrMapping/>
  </p:clrMapOvr>
  <p:transition>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ChangeArrowheads="1"/>
          </p:cNvSpPr>
          <p:nvPr/>
        </p:nvSpPr>
        <p:spPr bwMode="auto">
          <a:xfrm>
            <a:off x="3738563" y="2352675"/>
            <a:ext cx="9144000" cy="0"/>
          </a:xfrm>
          <a:prstGeom prst="rect">
            <a:avLst/>
          </a:prstGeom>
          <a:noFill/>
          <a:ln w="9525">
            <a:noFill/>
            <a:miter lim="800000"/>
            <a:headEnd/>
            <a:tailEnd/>
          </a:ln>
        </p:spPr>
        <p:txBody>
          <a:bodyPr>
            <a:spAutoFit/>
          </a:bodyPr>
          <a:lstStyle/>
          <a:p>
            <a:endParaRPr lang="fa-IR"/>
          </a:p>
        </p:txBody>
      </p:sp>
      <p:pic>
        <p:nvPicPr>
          <p:cNvPr id="92163" name="Picture 14" descr="head and feet"/>
          <p:cNvPicPr>
            <a:picLocks noGrp="1" noChangeAspect="1" noChangeArrowheads="1"/>
          </p:cNvPicPr>
          <p:nvPr>
            <p:ph type="clipArt" sz="half" idx="2"/>
          </p:nvPr>
        </p:nvPicPr>
        <p:blipFill>
          <a:blip r:embed="rId3"/>
          <a:srcRect/>
          <a:stretch>
            <a:fillRect/>
          </a:stretch>
        </p:blipFill>
        <p:spPr>
          <a:xfrm>
            <a:off x="0" y="0"/>
            <a:ext cx="9144000" cy="1268413"/>
          </a:xfrm>
          <a:ln w="88900" cap="sq" cmpd="thickThin">
            <a:solidFill>
              <a:srgbClr val="000000"/>
            </a:solidFill>
          </a:ln>
          <a:effectLst>
            <a:innerShdw blurRad="76200">
              <a:srgbClr val="000000"/>
            </a:innerShdw>
          </a:effectLst>
        </p:spPr>
      </p:pic>
      <p:sp>
        <p:nvSpPr>
          <p:cNvPr id="92164" name="Text Box 15"/>
          <p:cNvSpPr txBox="1">
            <a:spLocks noChangeArrowheads="1"/>
          </p:cNvSpPr>
          <p:nvPr/>
        </p:nvSpPr>
        <p:spPr bwMode="auto">
          <a:xfrm>
            <a:off x="2714625" y="285750"/>
            <a:ext cx="3600450" cy="769938"/>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a:spAutoFit/>
          </a:bodyPr>
          <a:lstStyle/>
          <a:p>
            <a:pPr algn="ctr">
              <a:spcBef>
                <a:spcPct val="50000"/>
              </a:spcBef>
              <a:defRPr/>
            </a:pPr>
            <a:r>
              <a:rPr kumimoji="1" lang="fa-IR" altLang="zh-CN" sz="4400" i="1" u="sng" dirty="0"/>
              <a:t>موضوع</a:t>
            </a:r>
            <a:endParaRPr kumimoji="1" lang="zh-CN" altLang="en-US" sz="4400" i="1" u="sng" dirty="0"/>
          </a:p>
        </p:txBody>
      </p:sp>
      <p:sp>
        <p:nvSpPr>
          <p:cNvPr id="13317" name="Text Box 16"/>
          <p:cNvSpPr txBox="1">
            <a:spLocks noChangeArrowheads="1"/>
          </p:cNvSpPr>
          <p:nvPr/>
        </p:nvSpPr>
        <p:spPr bwMode="auto">
          <a:xfrm>
            <a:off x="468313" y="1557338"/>
            <a:ext cx="8280400" cy="584200"/>
          </a:xfrm>
          <a:prstGeom prst="rect">
            <a:avLst/>
          </a:prstGeom>
          <a:noFill/>
          <a:ln w="12700" cap="sq">
            <a:noFill/>
            <a:miter lim="800000"/>
            <a:headEnd type="none" w="sm" len="sm"/>
            <a:tailEnd type="none" w="sm" len="sm"/>
          </a:ln>
        </p:spPr>
        <p:txBody>
          <a:bodyPr>
            <a:spAutoFit/>
          </a:bodyPr>
          <a:lstStyle/>
          <a:p>
            <a:pPr fontAlgn="t">
              <a:spcBef>
                <a:spcPct val="50000"/>
              </a:spcBef>
            </a:pPr>
            <a:r>
              <a:rPr kumimoji="1" lang="en-US" altLang="zh-CN" b="0"/>
              <a:t>      </a:t>
            </a:r>
            <a:endParaRPr kumimoji="1" lang="zh-CN" altLang="en-US" b="0"/>
          </a:p>
        </p:txBody>
      </p:sp>
      <p:pic>
        <p:nvPicPr>
          <p:cNvPr id="7" name="Picture 6" descr="ejdhft"/>
          <p:cNvPicPr>
            <a:picLocks noChangeAspect="1" noChangeArrowheads="1"/>
          </p:cNvPicPr>
          <p:nvPr/>
        </p:nvPicPr>
        <p:blipFill>
          <a:blip r:embed="rId4"/>
          <a:srcRect/>
          <a:stretch>
            <a:fillRect/>
          </a:stretch>
        </p:blipFill>
        <p:spPr bwMode="auto">
          <a:xfrm>
            <a:off x="785813" y="1428750"/>
            <a:ext cx="7572375" cy="5429250"/>
          </a:xfrm>
          <a:prstGeom prst="rect">
            <a:avLst/>
          </a:prstGeom>
          <a:noFill/>
          <a:ln w="38100">
            <a:solidFill>
              <a:srgbClr val="0000FF"/>
            </a:solidFill>
            <a:miter lim="800000"/>
            <a:headEnd/>
            <a:tailEnd/>
          </a:ln>
        </p:spPr>
      </p:pic>
      <p:sp>
        <p:nvSpPr>
          <p:cNvPr id="13319" name="Rectangle 7"/>
          <p:cNvSpPr>
            <a:spLocks noChangeArrowheads="1"/>
          </p:cNvSpPr>
          <p:nvPr/>
        </p:nvSpPr>
        <p:spPr bwMode="auto">
          <a:xfrm>
            <a:off x="3429000" y="1928813"/>
            <a:ext cx="5048250" cy="646112"/>
          </a:xfrm>
          <a:prstGeom prst="rect">
            <a:avLst/>
          </a:prstGeom>
          <a:noFill/>
          <a:ln w="9525">
            <a:noFill/>
            <a:miter lim="800000"/>
            <a:headEnd/>
            <a:tailEnd/>
          </a:ln>
        </p:spPr>
        <p:txBody>
          <a:bodyPr wrap="none">
            <a:spAutoFit/>
          </a:bodyPr>
          <a:lstStyle/>
          <a:p>
            <a:r>
              <a:rPr lang="fa-IR" sz="3600"/>
              <a:t>پوزیشن و پرزانتاسیونهای جنین</a:t>
            </a:r>
            <a:endParaRPr 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827088" y="2060575"/>
            <a:ext cx="4032250" cy="4308475"/>
          </a:xfrm>
          <a:prstGeom prst="rect">
            <a:avLst/>
          </a:prstGeom>
          <a:noFill/>
          <a:ln w="12700" cap="sq">
            <a:noFill/>
            <a:miter lim="800000"/>
            <a:headEnd type="none" w="sm" len="sm"/>
            <a:tailEnd type="none" w="sm" len="sm"/>
          </a:ln>
        </p:spPr>
        <p:txBody>
          <a:bodyPr>
            <a:spAutoFit/>
          </a:bodyPr>
          <a:lstStyle/>
          <a:p>
            <a:endParaRPr kumimoji="1" lang="en-US" altLang="zh-CN" sz="1800">
              <a:solidFill>
                <a:schemeClr val="bg2"/>
              </a:solidFill>
            </a:endParaRPr>
          </a:p>
          <a:p>
            <a:pPr>
              <a:lnSpc>
                <a:spcPct val="200000"/>
              </a:lnSpc>
              <a:buClr>
                <a:srgbClr val="FF99FF"/>
              </a:buClr>
              <a:buSzPct val="70000"/>
              <a:buFont typeface="Wingdings" pitchFamily="2" charset="2"/>
              <a:buChar char="v"/>
            </a:pPr>
            <a:r>
              <a:rPr kumimoji="1" lang="en-US" altLang="zh-CN"/>
              <a:t>Fetal lie</a:t>
            </a:r>
          </a:p>
          <a:p>
            <a:pPr>
              <a:lnSpc>
                <a:spcPct val="200000"/>
              </a:lnSpc>
              <a:buClr>
                <a:srgbClr val="FF99FF"/>
              </a:buClr>
              <a:buSzPct val="70000"/>
              <a:buFont typeface="Wingdings" pitchFamily="2" charset="2"/>
              <a:buChar char="v"/>
            </a:pPr>
            <a:r>
              <a:rPr kumimoji="1" lang="en-US" altLang="zh-CN"/>
              <a:t> Attitude</a:t>
            </a:r>
            <a:endParaRPr kumimoji="1" lang="zh-CN" altLang="en-US">
              <a:ea typeface="华文新魏" pitchFamily="2" charset="-122"/>
            </a:endParaRPr>
          </a:p>
          <a:p>
            <a:pPr>
              <a:lnSpc>
                <a:spcPct val="200000"/>
              </a:lnSpc>
              <a:buClr>
                <a:srgbClr val="FF99FF"/>
              </a:buClr>
              <a:buSzPct val="70000"/>
              <a:buFont typeface="Wingdings" pitchFamily="2" charset="2"/>
              <a:buChar char="v"/>
            </a:pPr>
            <a:r>
              <a:rPr kumimoji="1" lang="en-US" altLang="zh-CN"/>
              <a:t>Fetal presentation</a:t>
            </a:r>
          </a:p>
          <a:p>
            <a:pPr>
              <a:lnSpc>
                <a:spcPct val="200000"/>
              </a:lnSpc>
              <a:buClr>
                <a:srgbClr val="FF99FF"/>
              </a:buClr>
              <a:buSzPct val="70000"/>
              <a:buFont typeface="Wingdings" pitchFamily="2" charset="2"/>
              <a:buChar char="v"/>
            </a:pPr>
            <a:r>
              <a:rPr kumimoji="1" lang="en-US" altLang="zh-CN"/>
              <a:t> Fetal position</a:t>
            </a:r>
            <a:endParaRPr kumimoji="1" lang="fa-IR" altLang="zh-CN"/>
          </a:p>
        </p:txBody>
      </p:sp>
      <p:pic>
        <p:nvPicPr>
          <p:cNvPr id="22531" name="Picture 3" descr="head and feet"/>
          <p:cNvPicPr>
            <a:picLocks noChangeAspect="1" noChangeArrowheads="1"/>
          </p:cNvPicPr>
          <p:nvPr/>
        </p:nvPicPr>
        <p:blipFill>
          <a:blip r:embed="rId2"/>
          <a:srcRect/>
          <a:stretch>
            <a:fillRect/>
          </a:stretch>
        </p:blipFill>
        <p:spPr bwMode="auto">
          <a:xfrm>
            <a:off x="0" y="0"/>
            <a:ext cx="9144000" cy="1484313"/>
          </a:xfrm>
          <a:prstGeom prst="rect">
            <a:avLst/>
          </a:prstGeom>
          <a:noFill/>
          <a:ln w="9525">
            <a:noFill/>
            <a:miter lim="800000"/>
            <a:headEnd/>
            <a:tailEnd/>
          </a:ln>
        </p:spPr>
      </p:pic>
      <p:sp>
        <p:nvSpPr>
          <p:cNvPr id="22532" name="Text Box 5"/>
          <p:cNvSpPr txBox="1">
            <a:spLocks noChangeArrowheads="1"/>
          </p:cNvSpPr>
          <p:nvPr/>
        </p:nvSpPr>
        <p:spPr bwMode="auto">
          <a:xfrm>
            <a:off x="2857500" y="357188"/>
            <a:ext cx="3286125" cy="885825"/>
          </a:xfrm>
          <a:prstGeom prst="rect">
            <a:avLst/>
          </a:prstGeom>
          <a:solidFill>
            <a:schemeClr val="bg1"/>
          </a:solidFill>
          <a:ln w="9525">
            <a:noFill/>
            <a:miter lim="800000"/>
            <a:headEnd/>
            <a:tailEnd/>
          </a:ln>
        </p:spPr>
        <p:txBody>
          <a:bodyPr>
            <a:spAutoFit/>
          </a:bodyPr>
          <a:lstStyle/>
          <a:p>
            <a:pPr>
              <a:spcBef>
                <a:spcPct val="50000"/>
              </a:spcBef>
            </a:pPr>
            <a:r>
              <a:rPr kumimoji="1" lang="en-US" altLang="zh-CN" sz="4000" i="1">
                <a:solidFill>
                  <a:srgbClr val="AE1814"/>
                </a:solidFill>
              </a:rPr>
              <a:t>Fetal</a:t>
            </a:r>
          </a:p>
          <a:p>
            <a:pPr>
              <a:spcBef>
                <a:spcPct val="50000"/>
              </a:spcBef>
            </a:pPr>
            <a:endParaRPr kumimoji="1" lang="zh-CN" altLang="en-US" sz="800" i="1">
              <a:solidFill>
                <a:srgbClr val="AA183E"/>
              </a:solidFill>
            </a:endParaRPr>
          </a:p>
        </p:txBody>
      </p:sp>
      <p:pic>
        <p:nvPicPr>
          <p:cNvPr id="22533" name="Picture 6" descr="fetal attitude"/>
          <p:cNvPicPr>
            <a:picLocks noChangeAspect="1" noChangeArrowheads="1"/>
          </p:cNvPicPr>
          <p:nvPr/>
        </p:nvPicPr>
        <p:blipFill>
          <a:blip r:embed="rId3"/>
          <a:srcRect l="1402" t="2737" r="27338" b="3520"/>
          <a:stretch>
            <a:fillRect/>
          </a:stretch>
        </p:blipFill>
        <p:spPr bwMode="auto">
          <a:xfrm>
            <a:off x="5395913" y="1844675"/>
            <a:ext cx="3748087" cy="4608513"/>
          </a:xfrm>
          <a:prstGeom prst="rect">
            <a:avLst/>
          </a:prstGeom>
          <a:noFill/>
          <a:ln w="9525">
            <a:solidFill>
              <a:schemeClr val="tx1"/>
            </a:solidFill>
            <a:miter lim="800000"/>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3571875" y="214313"/>
            <a:ext cx="4337050" cy="1416050"/>
          </a:xfrm>
          <a:prstGeom prst="rect">
            <a:avLst/>
          </a:prstGeom>
          <a:noFill/>
          <a:ln w="9525">
            <a:noFill/>
            <a:miter lim="800000"/>
            <a:headEnd/>
            <a:tailEnd/>
          </a:ln>
        </p:spPr>
        <p:txBody>
          <a:bodyPr>
            <a:spAutoFit/>
          </a:bodyPr>
          <a:lstStyle/>
          <a:p>
            <a:r>
              <a:rPr lang="fa-IR" sz="5400"/>
              <a:t>قرار جنین</a:t>
            </a:r>
          </a:p>
          <a:p>
            <a:endParaRPr lang="en-US"/>
          </a:p>
        </p:txBody>
      </p:sp>
      <p:sp>
        <p:nvSpPr>
          <p:cNvPr id="29699" name="Rectangle 2"/>
          <p:cNvSpPr>
            <a:spLocks noChangeArrowheads="1"/>
          </p:cNvSpPr>
          <p:nvPr/>
        </p:nvSpPr>
        <p:spPr bwMode="auto">
          <a:xfrm>
            <a:off x="500063" y="1357313"/>
            <a:ext cx="6858000" cy="5016500"/>
          </a:xfrm>
          <a:prstGeom prst="rect">
            <a:avLst/>
          </a:prstGeom>
          <a:noFill/>
          <a:ln w="9525">
            <a:noFill/>
            <a:miter lim="800000"/>
            <a:headEnd/>
            <a:tailEnd/>
          </a:ln>
        </p:spPr>
        <p:txBody>
          <a:bodyPr>
            <a:spAutoFit/>
          </a:bodyPr>
          <a:lstStyle/>
          <a:p>
            <a:pPr algn="just"/>
            <a:r>
              <a:rPr lang="fa-IR"/>
              <a:t>قرار به ارتباط محور طولی جنین با محور طولی مادر گفته می شود. به صورت عرضی یا طولی یا مایل است.گهگاه محورهای مادر و جنین همدیگر را با زاویه 45 درجه قطع می کنند و سبب ایجاد قرار مایل می شوند که ناپایدار است و هیشه در سیر لیبر به قرار طولی یا عرضی تغییر می کند.در بیش از 99% لیبرها در زمان ترم قرار جنین از نوع طولی است.</a:t>
            </a:r>
            <a:r>
              <a:rPr lang="fa-IR">
                <a:solidFill>
                  <a:srgbClr val="FF0000"/>
                </a:solidFill>
              </a:rPr>
              <a:t>عوامل زمینه ساز </a:t>
            </a:r>
            <a:r>
              <a:rPr lang="fa-IR"/>
              <a:t>قرار عرضی شامل مولتی پاریته ، جفت سرراهی ، هیدرآمنیوس و ناهنجاری های رحمی است.</a:t>
            </a:r>
            <a:endParaRPr lang="en-US"/>
          </a:p>
        </p:txBody>
      </p:sp>
      <p:pic>
        <p:nvPicPr>
          <p:cNvPr id="23556" name="Picture 4" descr="j0282747"/>
          <p:cNvPicPr>
            <a:picLocks noChangeAspect="1" noChangeArrowheads="1" noCrop="1"/>
          </p:cNvPicPr>
          <p:nvPr/>
        </p:nvPicPr>
        <p:blipFill>
          <a:blip r:embed="rId3"/>
          <a:srcRect/>
          <a:stretch>
            <a:fillRect/>
          </a:stretch>
        </p:blipFill>
        <p:spPr bwMode="auto">
          <a:xfrm>
            <a:off x="7572375" y="214313"/>
            <a:ext cx="1219200" cy="121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29699"/>
                                        </p:tgtEl>
                                      </p:cBhvr>
                                    </p:animEffect>
                                    <p:set>
                                      <p:cBhvr>
                                        <p:cTn id="7" dur="1" fill="hold">
                                          <p:stCondLst>
                                            <p:cond delay="999"/>
                                          </p:stCondLst>
                                        </p:cTn>
                                        <p:tgtEl>
                                          <p:spTgt spid="296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28" descr="breech 004"/>
          <p:cNvPicPr>
            <a:picLocks noChangeAspect="1" noChangeArrowheads="1"/>
          </p:cNvPicPr>
          <p:nvPr/>
        </p:nvPicPr>
        <p:blipFill>
          <a:blip r:embed="rId3"/>
          <a:srcRect/>
          <a:stretch>
            <a:fillRect/>
          </a:stretch>
        </p:blipFill>
        <p:spPr bwMode="auto">
          <a:xfrm>
            <a:off x="508000" y="381000"/>
            <a:ext cx="8128000" cy="6096000"/>
          </a:xfrm>
          <a:prstGeom prst="rect">
            <a:avLst/>
          </a:prstGeom>
          <a:noFill/>
          <a:ln w="9525">
            <a:noFill/>
            <a:miter lim="800000"/>
            <a:headEnd/>
            <a:tailEnd/>
          </a:ln>
        </p:spPr>
      </p:pic>
    </p:spTree>
  </p:cSld>
  <p:clrMapOvr>
    <a:masterClrMapping/>
  </p:clrMapOvr>
  <p:transition advTm="176"/>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028" descr="breech 003"/>
          <p:cNvPicPr>
            <a:picLocks noChangeAspect="1" noChangeArrowheads="1"/>
          </p:cNvPicPr>
          <p:nvPr/>
        </p:nvPicPr>
        <p:blipFill>
          <a:blip r:embed="rId3"/>
          <a:srcRect/>
          <a:stretch>
            <a:fillRect/>
          </a:stretch>
        </p:blipFill>
        <p:spPr bwMode="auto">
          <a:xfrm>
            <a:off x="508000" y="381000"/>
            <a:ext cx="8128000" cy="6096000"/>
          </a:xfrm>
          <a:prstGeom prst="rect">
            <a:avLst/>
          </a:prstGeom>
          <a:noFill/>
          <a:ln w="9525">
            <a:noFill/>
            <a:miter lim="800000"/>
            <a:headEnd/>
            <a:tailEnd/>
          </a:ln>
        </p:spPr>
      </p:pic>
    </p:spTree>
  </p:cSld>
  <p:clrMapOvr>
    <a:masterClrMapping/>
  </p:clrMapOvr>
  <p:transition advTm="16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breech 002"/>
          <p:cNvPicPr>
            <a:picLocks noChangeAspect="1" noChangeArrowheads="1"/>
          </p:cNvPicPr>
          <p:nvPr/>
        </p:nvPicPr>
        <p:blipFill>
          <a:blip r:embed="rId3"/>
          <a:srcRect/>
          <a:stretch>
            <a:fillRect/>
          </a:stretch>
        </p:blipFill>
        <p:spPr bwMode="auto">
          <a:xfrm>
            <a:off x="508000" y="381000"/>
            <a:ext cx="8128000" cy="6096000"/>
          </a:xfrm>
          <a:prstGeom prst="rect">
            <a:avLst/>
          </a:prstGeom>
          <a:noFill/>
          <a:ln w="9525">
            <a:noFill/>
            <a:miter lim="800000"/>
            <a:headEnd/>
            <a:tailEnd/>
          </a:ln>
        </p:spPr>
      </p:pic>
    </p:spTree>
  </p:cSld>
  <p:clrMapOvr>
    <a:masterClrMapping/>
  </p:clrMapOvr>
  <p:transition advTm="384"/>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395288" y="404813"/>
            <a:ext cx="8137525" cy="679450"/>
          </a:xfrm>
          <a:prstGeom prst="rect">
            <a:avLst/>
          </a:prstGeom>
          <a:noFill/>
          <a:ln w="38100">
            <a:solidFill>
              <a:srgbClr val="FF99FF"/>
            </a:solidFill>
            <a:miter lim="800000"/>
            <a:headEnd/>
            <a:tailEnd/>
          </a:ln>
        </p:spPr>
        <p:txBody>
          <a:bodyPr>
            <a:spAutoFit/>
          </a:bodyPr>
          <a:lstStyle/>
          <a:p>
            <a:pPr algn="ctr">
              <a:spcBef>
                <a:spcPct val="20000"/>
              </a:spcBef>
            </a:pPr>
            <a:r>
              <a:rPr lang="en-US" altLang="zh-CN" sz="3600">
                <a:solidFill>
                  <a:srgbClr val="FF99FF"/>
                </a:solidFill>
              </a:rPr>
              <a:t>Fetal lie</a:t>
            </a:r>
            <a:endParaRPr lang="zh-CN" altLang="en-US" sz="3600">
              <a:solidFill>
                <a:srgbClr val="FF99FF"/>
              </a:solidFill>
            </a:endParaRPr>
          </a:p>
        </p:txBody>
      </p:sp>
      <p:pic>
        <p:nvPicPr>
          <p:cNvPr id="22531" name="Picture 5" descr="fetal lie"/>
          <p:cNvPicPr>
            <a:picLocks noGrp="1" noChangeAspect="1" noChangeArrowheads="1"/>
          </p:cNvPicPr>
          <p:nvPr>
            <p:ph/>
          </p:nvPr>
        </p:nvPicPr>
        <p:blipFill>
          <a:blip r:embed="rId2">
            <a:clrChange>
              <a:clrFrom>
                <a:srgbClr val="FFFFFF"/>
              </a:clrFrom>
              <a:clrTo>
                <a:srgbClr val="FFFFFF">
                  <a:alpha val="0"/>
                </a:srgbClr>
              </a:clrTo>
            </a:clrChange>
            <a:lum bright="-100000" contrast="100000"/>
            <a:grayscl/>
            <a:biLevel thresh="50000"/>
          </a:blip>
          <a:srcRect l="6725" t="3281" r="4033" b="26201"/>
          <a:stretch>
            <a:fillRect/>
          </a:stretch>
        </p:blipFill>
        <p:spPr>
          <a:xfrm>
            <a:off x="187325" y="1543061"/>
            <a:ext cx="8748713" cy="3529013"/>
          </a:xfrm>
          <a:prstGeom prst="roundRect">
            <a:avLst>
              <a:gd name="adj" fmla="val 8594"/>
            </a:avLst>
          </a:prstGeom>
          <a:solidFill>
            <a:srgbClr val="FFFFFF">
              <a:shade val="85000"/>
            </a:srgbClr>
          </a:solidFill>
          <a:ln>
            <a:solidFill>
              <a:schemeClr val="accent1">
                <a:lumMod val="75000"/>
              </a:schemeClr>
            </a:solidFill>
          </a:ln>
          <a:effectLst>
            <a:reflection blurRad="12700" stA="38000" endPos="28000" dist="5000" dir="5400000" sy="-100000" algn="bl" rotWithShape="0"/>
          </a:effectLst>
        </p:spPr>
      </p:pic>
      <p:sp>
        <p:nvSpPr>
          <p:cNvPr id="24580" name="Text Box 7"/>
          <p:cNvSpPr txBox="1">
            <a:spLocks noChangeArrowheads="1"/>
          </p:cNvSpPr>
          <p:nvPr/>
        </p:nvSpPr>
        <p:spPr bwMode="auto">
          <a:xfrm>
            <a:off x="1042988" y="5229225"/>
            <a:ext cx="2016125" cy="457200"/>
          </a:xfrm>
          <a:prstGeom prst="rect">
            <a:avLst/>
          </a:prstGeom>
          <a:noFill/>
          <a:ln w="9525">
            <a:noFill/>
            <a:miter lim="800000"/>
            <a:headEnd/>
            <a:tailEnd/>
          </a:ln>
        </p:spPr>
        <p:txBody>
          <a:bodyPr>
            <a:spAutoFit/>
          </a:bodyPr>
          <a:lstStyle/>
          <a:p>
            <a:pPr>
              <a:spcBef>
                <a:spcPct val="50000"/>
              </a:spcBef>
            </a:pPr>
            <a:r>
              <a:rPr lang="en-US" altLang="zh-CN" sz="2400">
                <a:solidFill>
                  <a:srgbClr val="FF0000"/>
                </a:solidFill>
              </a:rPr>
              <a:t>Longitudinal</a:t>
            </a:r>
            <a:endParaRPr lang="zh-CN" altLang="en-US" sz="2400">
              <a:solidFill>
                <a:srgbClr val="FF0000"/>
              </a:solidFill>
            </a:endParaRPr>
          </a:p>
        </p:txBody>
      </p:sp>
      <p:sp>
        <p:nvSpPr>
          <p:cNvPr id="24581" name="Text Box 8"/>
          <p:cNvSpPr txBox="1">
            <a:spLocks noChangeArrowheads="1"/>
          </p:cNvSpPr>
          <p:nvPr/>
        </p:nvSpPr>
        <p:spPr bwMode="auto">
          <a:xfrm>
            <a:off x="3779838" y="5229225"/>
            <a:ext cx="2016125" cy="457200"/>
          </a:xfrm>
          <a:prstGeom prst="rect">
            <a:avLst/>
          </a:prstGeom>
          <a:noFill/>
          <a:ln w="9525">
            <a:noFill/>
            <a:miter lim="800000"/>
            <a:headEnd/>
            <a:tailEnd/>
          </a:ln>
        </p:spPr>
        <p:txBody>
          <a:bodyPr>
            <a:spAutoFit/>
          </a:bodyPr>
          <a:lstStyle/>
          <a:p>
            <a:pPr>
              <a:spcBef>
                <a:spcPct val="50000"/>
              </a:spcBef>
            </a:pPr>
            <a:r>
              <a:rPr lang="en-US" altLang="zh-CN" sz="2400">
                <a:solidFill>
                  <a:srgbClr val="FF0000"/>
                </a:solidFill>
              </a:rPr>
              <a:t>Transverse</a:t>
            </a:r>
            <a:endParaRPr lang="zh-CN" altLang="en-US" sz="2400">
              <a:solidFill>
                <a:srgbClr val="FF0000"/>
              </a:solidFill>
            </a:endParaRPr>
          </a:p>
        </p:txBody>
      </p:sp>
      <p:sp>
        <p:nvSpPr>
          <p:cNvPr id="24582" name="Text Box 9"/>
          <p:cNvSpPr txBox="1">
            <a:spLocks noChangeArrowheads="1"/>
          </p:cNvSpPr>
          <p:nvPr/>
        </p:nvSpPr>
        <p:spPr bwMode="auto">
          <a:xfrm>
            <a:off x="6588125" y="5157788"/>
            <a:ext cx="2016125" cy="457200"/>
          </a:xfrm>
          <a:prstGeom prst="rect">
            <a:avLst/>
          </a:prstGeom>
          <a:noFill/>
          <a:ln w="9525">
            <a:noFill/>
            <a:miter lim="800000"/>
            <a:headEnd/>
            <a:tailEnd/>
          </a:ln>
        </p:spPr>
        <p:txBody>
          <a:bodyPr>
            <a:spAutoFit/>
          </a:bodyPr>
          <a:lstStyle/>
          <a:p>
            <a:pPr>
              <a:spcBef>
                <a:spcPct val="50000"/>
              </a:spcBef>
            </a:pPr>
            <a:r>
              <a:rPr lang="en-US" altLang="zh-CN" sz="2400">
                <a:solidFill>
                  <a:srgbClr val="FF0000"/>
                </a:solidFill>
              </a:rPr>
              <a:t>Oblique</a:t>
            </a:r>
            <a:endParaRPr lang="zh-CN" altLang="en-US" sz="2400">
              <a:solidFill>
                <a:srgbClr val="FF0000"/>
              </a:solidFill>
            </a:endParaRPr>
          </a:p>
        </p:txBody>
      </p:sp>
    </p:spTree>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p:nvPr>
        </p:nvSpPr>
        <p:spPr/>
        <p:txBody>
          <a:bodyPr/>
          <a:lstStyle/>
          <a:p>
            <a:pPr algn="ctr" rtl="1" eaLnBrk="1" hangingPunct="1"/>
            <a:r>
              <a:rPr lang="fa-IR" sz="5400" smtClean="0"/>
              <a:t>حالت جنین </a:t>
            </a:r>
          </a:p>
          <a:p>
            <a:pPr algn="just" rtl="1" eaLnBrk="1" hangingPunct="1"/>
            <a:r>
              <a:rPr lang="fa-IR" sz="4000" b="1" smtClean="0"/>
              <a:t>در ماههای آخر حاملگی جنین شکل منحصر به فردی به خود می گیرد که حالت یا وضعیت قرار گیری بدن نامیده می شود.به عنوان یک قانون جنین نوعی توده تخم مرغی شکل را می­سازد که تقریبا با شکل حفره رحم مطابقت دارد .</a:t>
            </a:r>
            <a:endParaRPr lang="en-US" sz="4000" b="1" smtClean="0"/>
          </a:p>
        </p:txBody>
      </p:sp>
    </p:spTree>
  </p:cSld>
  <p:clrMapOvr>
    <a:masterClrMapping/>
  </p:clrMapOvr>
  <p:transition>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432</Words>
  <Application>Microsoft Office PowerPoint</Application>
  <PresentationFormat>On-screen Show (4:3)</PresentationFormat>
  <Paragraphs>92</Paragraphs>
  <Slides>16</Slides>
  <Notes>11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نمایش جنین در 68097 حاملگی تک قلویی در بیمارستان پارکلند</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Windows User</cp:lastModifiedBy>
  <cp:revision>8</cp:revision>
  <dcterms:created xsi:type="dcterms:W3CDTF">2006-08-16T00:00:00Z</dcterms:created>
  <dcterms:modified xsi:type="dcterms:W3CDTF">2017-10-06T09:09:49Z</dcterms:modified>
</cp:coreProperties>
</file>